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61" r:id="rId2"/>
    <p:sldId id="358" r:id="rId3"/>
    <p:sldId id="374" r:id="rId4"/>
    <p:sldId id="364" r:id="rId5"/>
    <p:sldId id="425" r:id="rId6"/>
    <p:sldId id="429" r:id="rId7"/>
    <p:sldId id="373" r:id="rId8"/>
    <p:sldId id="367" r:id="rId9"/>
    <p:sldId id="376" r:id="rId10"/>
    <p:sldId id="434" r:id="rId11"/>
    <p:sldId id="422" r:id="rId12"/>
  </p:sldIdLst>
  <p:sldSz cx="9144000" cy="6858000" type="screen4x3"/>
  <p:notesSz cx="6954838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57D0617-5BCB-406A-BC3A-61DCF2D84574}">
          <p14:sldIdLst>
            <p14:sldId id="261"/>
            <p14:sldId id="358"/>
            <p14:sldId id="374"/>
            <p14:sldId id="364"/>
            <p14:sldId id="425"/>
            <p14:sldId id="429"/>
          </p14:sldIdLst>
        </p14:section>
        <p14:section name="LiteratureReview" id="{366D30DF-D07D-475B-94BC-1F596B1FD8D1}">
          <p14:sldIdLst>
            <p14:sldId id="373"/>
            <p14:sldId id="367"/>
          </p14:sldIdLst>
        </p14:section>
        <p14:section name="Methodology" id="{7F96F310-0D83-4F97-9776-DC1EB8C19533}">
          <p14:sldIdLst>
            <p14:sldId id="376"/>
          </p14:sldIdLst>
        </p14:section>
        <p14:section name="Conclusion" id="{2F6779E1-482A-4472-8663-D106410F1314}">
          <p14:sldIdLst>
            <p14:sldId id="434"/>
            <p14:sldId id="42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375E"/>
    <a:srgbClr val="FFC6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065" autoAdjust="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22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9466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0AB5B77F-0DDC-445E-8BA8-4A976C7F6C72}" type="datetimeFigureOut">
              <a:rPr lang="en-US" smtClean="0"/>
              <a:t>27-Aug-18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9466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8D455858-0CEA-4FE9-9DAD-B0318D201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7200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D167795F-A205-4C1A-8CAA-5C829A6FE174}" type="datetimeFigureOut">
              <a:rPr lang="en-US" smtClean="0"/>
              <a:t>27-Aug-18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84300" y="1163638"/>
            <a:ext cx="4186238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30" tIns="46465" rIns="92930" bIns="4646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480004"/>
            <a:ext cx="5563870" cy="3665458"/>
          </a:xfrm>
          <a:prstGeom prst="rect">
            <a:avLst/>
          </a:prstGeom>
        </p:spPr>
        <p:txBody>
          <a:bodyPr vert="horz" lIns="92930" tIns="46465" rIns="92930" bIns="4646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0C44A693-D02F-43D9-8AFD-A474125257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892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Readablility</a:t>
            </a:r>
            <a:r>
              <a:rPr lang="en-US" dirty="0"/>
              <a:t> is most important in your presentation. All text and colors should be readable and should be uniformly balanced in size.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44A693-D02F-43D9-8AFD-A4741252577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7653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44A693-D02F-43D9-8AFD-A47412525773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138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 userDrawn="1"/>
        </p:nvGrpSpPr>
        <p:grpSpPr>
          <a:xfrm>
            <a:off x="76200" y="6781800"/>
            <a:ext cx="8991600" cy="0"/>
            <a:chOff x="76200" y="6781800"/>
            <a:chExt cx="8991600" cy="0"/>
          </a:xfrm>
        </p:grpSpPr>
        <p:cxnSp>
          <p:nvCxnSpPr>
            <p:cNvPr id="13" name="Straight Connector 12"/>
            <p:cNvCxnSpPr/>
            <p:nvPr userDrawn="1"/>
          </p:nvCxnSpPr>
          <p:spPr>
            <a:xfrm>
              <a:off x="76200" y="6781800"/>
              <a:ext cx="8991600" cy="0"/>
            </a:xfrm>
            <a:prstGeom prst="line">
              <a:avLst/>
            </a:prstGeom>
            <a:ln w="184150" cap="sq" cmpd="sng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 userDrawn="1"/>
          </p:nvCxnSpPr>
          <p:spPr>
            <a:xfrm>
              <a:off x="76200" y="6781800"/>
              <a:ext cx="2819400" cy="0"/>
            </a:xfrm>
            <a:prstGeom prst="line">
              <a:avLst/>
            </a:prstGeom>
            <a:ln w="184150" cap="sq" cmpd="sng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DFD82-429D-4C48-803C-EEEC83402868}" type="datetime1">
              <a:rPr lang="en-US" smtClean="0"/>
              <a:t>27-Aug-18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237453"/>
            <a:ext cx="1671068" cy="16562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641BA-A3CA-46D7-BCF3-DEBE653D7314}" type="datetime1">
              <a:rPr lang="en-US" smtClean="0"/>
              <a:t>27-Aug-18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17876-AFE1-46A2-ACFE-139F732A1F4D}" type="datetime1">
              <a:rPr lang="en-US" smtClean="0"/>
              <a:t>27-Aug-18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76200" y="6781800"/>
            <a:ext cx="8991600" cy="0"/>
          </a:xfrm>
          <a:prstGeom prst="line">
            <a:avLst/>
          </a:prstGeom>
          <a:ln w="184150" cap="sq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FD492-94C2-456B-9558-5161D02E75FE}" type="datetime1">
              <a:rPr lang="en-US" smtClean="0"/>
              <a:t>27-Aug-18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7162800" cy="808038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457200" y="609600"/>
            <a:ext cx="7543800" cy="0"/>
          </a:xfrm>
          <a:prstGeom prst="line">
            <a:avLst/>
          </a:prstGeom>
          <a:ln w="57150" cap="sq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76200" y="6781800"/>
            <a:ext cx="2819400" cy="0"/>
          </a:xfrm>
          <a:prstGeom prst="line">
            <a:avLst/>
          </a:prstGeom>
          <a:ln w="184150" cap="sq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00" y="106095"/>
            <a:ext cx="1016000" cy="10070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76200" y="6781800"/>
            <a:ext cx="8991600" cy="0"/>
            <a:chOff x="76200" y="6781800"/>
            <a:chExt cx="8991600" cy="0"/>
          </a:xfrm>
        </p:grpSpPr>
        <p:cxnSp>
          <p:nvCxnSpPr>
            <p:cNvPr id="8" name="Straight Connector 7"/>
            <p:cNvCxnSpPr/>
            <p:nvPr userDrawn="1"/>
          </p:nvCxnSpPr>
          <p:spPr>
            <a:xfrm>
              <a:off x="76200" y="6781800"/>
              <a:ext cx="8991600" cy="0"/>
            </a:xfrm>
            <a:prstGeom prst="line">
              <a:avLst/>
            </a:prstGeom>
            <a:ln w="184150" cap="sq" cmpd="sng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 userDrawn="1"/>
          </p:nvCxnSpPr>
          <p:spPr>
            <a:xfrm>
              <a:off x="76200" y="6781800"/>
              <a:ext cx="2819400" cy="0"/>
            </a:xfrm>
            <a:prstGeom prst="line">
              <a:avLst/>
            </a:prstGeom>
            <a:ln w="184150" cap="sq" cmpd="sng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169" y="290671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169" y="426807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AB05E-8F0C-4814-A621-51B8FBE278FE}" type="datetime1">
              <a:rPr lang="en-US" smtClean="0"/>
              <a:t>27-Aug-18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237453"/>
            <a:ext cx="1671068" cy="16562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47AB5-3863-4CB8-B18E-E67C29B99313}" type="datetime1">
              <a:rPr lang="en-US" smtClean="0"/>
              <a:t>27-Aug-18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DC471-CBE1-4DA2-BCF4-CF2F53911DE1}" type="datetime1">
              <a:rPr lang="en-US" smtClean="0"/>
              <a:t>27-Aug-18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75C89-014E-427D-8688-58052C261AA9}" type="datetime1">
              <a:rPr lang="en-US" smtClean="0"/>
              <a:t>27-Aug-18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736DB-7C5B-4D95-9CBD-1F823906210A}" type="datetime1">
              <a:rPr lang="en-US" smtClean="0"/>
              <a:t>27-Aug-18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DFA29-B384-4071-86F5-20FFF6527DD5}" type="datetime1">
              <a:rPr lang="en-US" smtClean="0"/>
              <a:t>27-Aug-18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4CF75-4652-4961-A42F-3F18D52BC678}" type="datetime1">
              <a:rPr lang="en-US" smtClean="0"/>
              <a:t>27-Aug-18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B247E-1670-48C3-93E7-81B4CB39A84D}" type="datetime1">
              <a:rPr lang="en-US" smtClean="0"/>
              <a:t>27-Aug-18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97332-C764-4DA0-9A23-793919751F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Title {Calibri 36 Font Size}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267200"/>
            <a:ext cx="7848600" cy="1600200"/>
          </a:xfrm>
        </p:spPr>
        <p:txBody>
          <a:bodyPr>
            <a:normAutofit fontScale="77500" lnSpcReduction="20000"/>
          </a:bodyPr>
          <a:lstStyle/>
          <a:p>
            <a:r>
              <a:rPr lang="en-US" dirty="0">
                <a:solidFill>
                  <a:srgbClr val="002060"/>
                </a:solidFill>
              </a:rPr>
              <a:t>Student Name</a:t>
            </a:r>
          </a:p>
          <a:p>
            <a:r>
              <a:rPr lang="en-US" dirty="0">
                <a:solidFill>
                  <a:srgbClr val="002060"/>
                </a:solidFill>
              </a:rPr>
              <a:t>Degree Program {MS(CS)/PhD(CS)}</a:t>
            </a:r>
          </a:p>
          <a:p>
            <a:endParaRPr lang="en-US" dirty="0">
              <a:solidFill>
                <a:srgbClr val="002060"/>
              </a:solidFill>
            </a:endParaRPr>
          </a:p>
          <a:p>
            <a:pPr algn="l"/>
            <a:r>
              <a:rPr lang="en-US" dirty="0">
                <a:solidFill>
                  <a:srgbClr val="002060"/>
                </a:solidFill>
              </a:rPr>
              <a:t>Supervisor				</a:t>
            </a:r>
            <a:r>
              <a:rPr lang="en-US" sz="2600" dirty="0">
                <a:solidFill>
                  <a:srgbClr val="002060"/>
                </a:solidFill>
              </a:rPr>
              <a:t>  Supervisor Name Here </a:t>
            </a:r>
          </a:p>
          <a:p>
            <a:pPr algn="l"/>
            <a:endParaRPr lang="en-US" sz="2600" dirty="0">
              <a:solidFill>
                <a:srgbClr val="002060"/>
              </a:solidFill>
            </a:endParaRPr>
          </a:p>
          <a:p>
            <a:pPr algn="l"/>
            <a:endParaRPr lang="en-US" dirty="0">
              <a:solidFill>
                <a:srgbClr val="002060"/>
              </a:solidFill>
            </a:endParaRPr>
          </a:p>
          <a:p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81200" y="6019800"/>
            <a:ext cx="54756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University Institute of Information Technology, </a:t>
            </a:r>
          </a:p>
          <a:p>
            <a:pPr algn="ctr"/>
            <a:r>
              <a:rPr lang="en-US" dirty="0" err="1"/>
              <a:t>Pir</a:t>
            </a:r>
            <a:r>
              <a:rPr lang="en-US" dirty="0"/>
              <a:t> </a:t>
            </a:r>
            <a:r>
              <a:rPr lang="en-US" dirty="0" err="1"/>
              <a:t>Mehr</a:t>
            </a:r>
            <a:r>
              <a:rPr lang="en-US" dirty="0"/>
              <a:t> Ali Shah Arid Agriculture University Rawalpindi.</a:t>
            </a:r>
          </a:p>
        </p:txBody>
      </p:sp>
    </p:spTree>
    <p:extLst>
      <p:ext uri="{BB962C8B-B14F-4D97-AF65-F5344CB8AC3E}">
        <p14:creationId xmlns:p14="http://schemas.microsoft.com/office/powerpoint/2010/main" val="28292919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en-US" dirty="0"/>
              <a:t>Auer, </a:t>
            </a:r>
            <a:r>
              <a:rPr lang="en-US" dirty="0" err="1"/>
              <a:t>Sören</a:t>
            </a:r>
            <a:r>
              <a:rPr lang="en-US" dirty="0"/>
              <a:t> et al. 2007. “</a:t>
            </a:r>
            <a:r>
              <a:rPr lang="en-US" dirty="0" err="1"/>
              <a:t>DBpedia</a:t>
            </a:r>
            <a:r>
              <a:rPr lang="en-US" dirty="0"/>
              <a:t>: A Nucleus for a Web of Open Data.” In </a:t>
            </a:r>
            <a:r>
              <a:rPr lang="en-US" i="1" dirty="0"/>
              <a:t>Lecture Notes in Computer Science (Including Subseries Lecture Notes in Artificial Intelligence and Lecture Notes in Bioinformatics)</a:t>
            </a:r>
            <a:r>
              <a:rPr lang="en-US" dirty="0"/>
              <a:t>, eds. Karl </a:t>
            </a:r>
            <a:r>
              <a:rPr lang="en-US" dirty="0" err="1"/>
              <a:t>Aberer</a:t>
            </a:r>
            <a:r>
              <a:rPr lang="en-US" dirty="0"/>
              <a:t> et al. Berlin, Heidelberg: Springer Berlin Heidelberg, 722–35. http://dx.doi.org/10.1007/978-3-540-76298-0_52.</a:t>
            </a:r>
          </a:p>
          <a:p>
            <a:r>
              <a:rPr lang="en-US" dirty="0" err="1"/>
              <a:t>Bollacker</a:t>
            </a:r>
            <a:r>
              <a:rPr lang="en-US" dirty="0"/>
              <a:t>, Kurt et al. 2008. “Freebase: A Collaboratively Created Graph Database for Structuring Human Knowledge.” In </a:t>
            </a:r>
            <a:r>
              <a:rPr lang="en-US" i="1" dirty="0"/>
              <a:t>Proceedings of the 2008 ACM SIGMOD International Conference on Management of Data</a:t>
            </a:r>
            <a:r>
              <a:rPr lang="en-US" dirty="0"/>
              <a:t>, SIGMOD ’08, New York, NY, USA: ACM, 1247–50. http://doi.acm.org/10.1145/1376616.1376746.</a:t>
            </a:r>
          </a:p>
          <a:p>
            <a:r>
              <a:rPr lang="en-US" dirty="0"/>
              <a:t>Di Caro, Luigi, Alice Ruggeri, </a:t>
            </a:r>
            <a:r>
              <a:rPr lang="en-US" dirty="0" err="1"/>
              <a:t>Loredana</a:t>
            </a:r>
            <a:r>
              <a:rPr lang="en-US" dirty="0"/>
              <a:t> </a:t>
            </a:r>
            <a:r>
              <a:rPr lang="en-US" dirty="0" err="1"/>
              <a:t>Cupi</a:t>
            </a:r>
            <a:r>
              <a:rPr lang="en-US" dirty="0"/>
              <a:t>, and Guido </a:t>
            </a:r>
            <a:r>
              <a:rPr lang="en-US" dirty="0" err="1"/>
              <a:t>Boella</a:t>
            </a:r>
            <a:r>
              <a:rPr lang="en-US" dirty="0"/>
              <a:t>. 2015. “Common-Sense Knowledge for Natural Language Understanding: Experiments in Unsupervised and Supervised Settings.” In </a:t>
            </a:r>
            <a:r>
              <a:rPr lang="en-US" i="1" dirty="0"/>
              <a:t>Congress of the Italian Association for Artificial Intelligence</a:t>
            </a:r>
            <a:r>
              <a:rPr lang="en-US" dirty="0"/>
              <a:t>, , 233–45.</a:t>
            </a:r>
          </a:p>
          <a:p>
            <a:r>
              <a:rPr lang="en-US" dirty="0"/>
              <a:t>Chou, Po-</a:t>
            </a:r>
            <a:r>
              <a:rPr lang="en-US" dirty="0" err="1"/>
              <a:t>Hao</a:t>
            </a:r>
            <a:r>
              <a:rPr lang="en-US" dirty="0"/>
              <a:t>, Richard </a:t>
            </a:r>
            <a:r>
              <a:rPr lang="en-US" dirty="0" err="1"/>
              <a:t>Tzong</a:t>
            </a:r>
            <a:r>
              <a:rPr lang="en-US" dirty="0"/>
              <a:t>-Han Tsai, and Jane Yung-</a:t>
            </a:r>
            <a:r>
              <a:rPr lang="en-US" dirty="0" err="1"/>
              <a:t>jen</a:t>
            </a:r>
            <a:r>
              <a:rPr lang="en-US" dirty="0"/>
              <a:t> Hsu. 2017. “Context-Aware Sentiment Propagation Using LDA Topic Modeling on Chinese </a:t>
            </a:r>
            <a:r>
              <a:rPr lang="en-US" dirty="0" err="1"/>
              <a:t>ConceptNet</a:t>
            </a:r>
            <a:r>
              <a:rPr lang="en-US" dirty="0"/>
              <a:t>.” </a:t>
            </a:r>
            <a:r>
              <a:rPr lang="en-US" i="1" dirty="0"/>
              <a:t>Soft Computing</a:t>
            </a:r>
            <a:r>
              <a:rPr lang="en-US" dirty="0"/>
              <a:t> 21(11): 2911–21.</a:t>
            </a:r>
          </a:p>
          <a:p>
            <a:r>
              <a:rPr lang="en-US" dirty="0"/>
              <a:t>Chowdhury, </a:t>
            </a:r>
            <a:r>
              <a:rPr lang="en-US" dirty="0" err="1"/>
              <a:t>Sreyasi</a:t>
            </a:r>
            <a:r>
              <a:rPr lang="en-US" dirty="0"/>
              <a:t> Nag. 2016. “Commonsense for Making Sense of Data.” In </a:t>
            </a:r>
            <a:r>
              <a:rPr lang="en-US" i="1" dirty="0"/>
              <a:t>PhD@ VLDB</a:t>
            </a:r>
            <a:r>
              <a:rPr lang="en-US" dirty="0"/>
              <a:t>,.</a:t>
            </a:r>
          </a:p>
          <a:p>
            <a:r>
              <a:rPr lang="en-US" dirty="0"/>
              <a:t>Chowdhury, </a:t>
            </a:r>
            <a:r>
              <a:rPr lang="en-US" dirty="0" err="1"/>
              <a:t>Sreyasi</a:t>
            </a:r>
            <a:r>
              <a:rPr lang="en-US" dirty="0"/>
              <a:t> Nag, </a:t>
            </a:r>
            <a:r>
              <a:rPr lang="en-US" dirty="0" err="1"/>
              <a:t>Niket</a:t>
            </a:r>
            <a:r>
              <a:rPr lang="en-US" dirty="0"/>
              <a:t> </a:t>
            </a:r>
            <a:r>
              <a:rPr lang="en-US" dirty="0" err="1"/>
              <a:t>Tandon</a:t>
            </a:r>
            <a:r>
              <a:rPr lang="en-US" dirty="0"/>
              <a:t>, and Gerhard </a:t>
            </a:r>
            <a:r>
              <a:rPr lang="en-US" dirty="0" err="1"/>
              <a:t>Weikum</a:t>
            </a:r>
            <a:r>
              <a:rPr lang="en-US" dirty="0"/>
              <a:t>. 2016. “Know2Look: Commonsense Knowledge for Visual Search.” In </a:t>
            </a:r>
            <a:r>
              <a:rPr lang="en-US" i="1" dirty="0"/>
              <a:t>AKBC@ NAACL-HLT</a:t>
            </a:r>
            <a:r>
              <a:rPr lang="en-US" dirty="0"/>
              <a:t>, , 57–62.</a:t>
            </a:r>
          </a:p>
          <a:p>
            <a:r>
              <a:rPr lang="en-US" dirty="0" err="1"/>
              <a:t>Fellbaum</a:t>
            </a:r>
            <a:r>
              <a:rPr lang="en-US" dirty="0"/>
              <a:t>, Christiane. 2012. </a:t>
            </a:r>
            <a:r>
              <a:rPr lang="en-US" i="1" dirty="0"/>
              <a:t>WordNet. The Encyclopedia of Applied Linguistics</a:t>
            </a:r>
            <a:r>
              <a:rPr lang="en-US" dirty="0"/>
              <a:t>. MIT Press.</a:t>
            </a:r>
          </a:p>
          <a:p>
            <a:r>
              <a:rPr lang="en-US" dirty="0" err="1"/>
              <a:t>Havasi</a:t>
            </a:r>
            <a:r>
              <a:rPr lang="en-US" dirty="0"/>
              <a:t>, Catherine, Robert Speer, and Jason Alonso. 2007. “</a:t>
            </a:r>
            <a:r>
              <a:rPr lang="en-US" dirty="0" err="1"/>
              <a:t>ConceptNet</a:t>
            </a:r>
            <a:r>
              <a:rPr lang="en-US" dirty="0"/>
              <a:t> 3: A Flexible, Multilingual Semantic Network for Common Sense Knowledge.” In </a:t>
            </a:r>
            <a:r>
              <a:rPr lang="en-US" i="1" dirty="0"/>
              <a:t>Recent Advances in Natural Language Processing</a:t>
            </a:r>
            <a:r>
              <a:rPr lang="en-US" dirty="0"/>
              <a:t>, Borovets, Bulgaria.</a:t>
            </a:r>
          </a:p>
          <a:p>
            <a:r>
              <a:rPr lang="en-US" dirty="0" err="1"/>
              <a:t>Krawczyk</a:t>
            </a:r>
            <a:r>
              <a:rPr lang="en-US" dirty="0"/>
              <a:t>, Marek, </a:t>
            </a:r>
            <a:r>
              <a:rPr lang="en-US" dirty="0" err="1"/>
              <a:t>Rafal</a:t>
            </a:r>
            <a:r>
              <a:rPr lang="en-US" dirty="0"/>
              <a:t> </a:t>
            </a:r>
            <a:r>
              <a:rPr lang="en-US" dirty="0" err="1"/>
              <a:t>Rzepka</a:t>
            </a:r>
            <a:r>
              <a:rPr lang="en-US" dirty="0"/>
              <a:t>, and Kenji Araki. 2015. “Populating </a:t>
            </a:r>
            <a:r>
              <a:rPr lang="en-US" dirty="0" err="1"/>
              <a:t>ConceptNet</a:t>
            </a:r>
            <a:r>
              <a:rPr lang="en-US" dirty="0"/>
              <a:t> Knowledge Base with Information Acquired from Japanese Wikipedia.” In </a:t>
            </a:r>
            <a:r>
              <a:rPr lang="en-US" i="1" dirty="0"/>
              <a:t>Systems, Man, and Cybernetics (SMC), 2015 IEEE International Conference on</a:t>
            </a:r>
            <a:r>
              <a:rPr lang="en-US" dirty="0"/>
              <a:t>, , 2985–89.</a:t>
            </a:r>
          </a:p>
          <a:p>
            <a:r>
              <a:rPr lang="en-US" dirty="0" err="1"/>
              <a:t>Lenat</a:t>
            </a:r>
            <a:r>
              <a:rPr lang="en-US" dirty="0"/>
              <a:t>, Douglas B. 1995. “CYC: A Large-Scale Investment in Knowledge Infrastructure.” </a:t>
            </a:r>
            <a:r>
              <a:rPr lang="en-US" i="1" dirty="0" err="1"/>
              <a:t>Commun</a:t>
            </a:r>
            <a:r>
              <a:rPr lang="en-US" i="1" dirty="0"/>
              <a:t>. ACM</a:t>
            </a:r>
            <a:r>
              <a:rPr lang="en-US" dirty="0"/>
              <a:t> 38(11): 33–38. http://doi.acm.org/10.1145/219717.219745.</a:t>
            </a:r>
          </a:p>
          <a:p>
            <a:r>
              <a:rPr lang="en-US" dirty="0" err="1"/>
              <a:t>Mondal</a:t>
            </a:r>
            <a:r>
              <a:rPr lang="en-US" dirty="0"/>
              <a:t>, </a:t>
            </a:r>
            <a:r>
              <a:rPr lang="en-US" dirty="0" err="1"/>
              <a:t>Anupam</a:t>
            </a:r>
            <a:r>
              <a:rPr lang="en-US" dirty="0"/>
              <a:t>, Erik Cambria, </a:t>
            </a:r>
            <a:r>
              <a:rPr lang="en-US" dirty="0" err="1"/>
              <a:t>Dipankar</a:t>
            </a:r>
            <a:r>
              <a:rPr lang="en-US" dirty="0"/>
              <a:t> Das, and Sivaji </a:t>
            </a:r>
            <a:r>
              <a:rPr lang="en-US" dirty="0" err="1"/>
              <a:t>Bandyopadhyay</a:t>
            </a:r>
            <a:r>
              <a:rPr lang="en-US" dirty="0"/>
              <a:t>. 2017. “</a:t>
            </a:r>
            <a:r>
              <a:rPr lang="en-US" dirty="0" err="1"/>
              <a:t>MediConceptNet</a:t>
            </a:r>
            <a:r>
              <a:rPr lang="en-US" dirty="0"/>
              <a:t>: An Affinity Score Based Medical Concept Network.”</a:t>
            </a:r>
          </a:p>
          <a:p>
            <a:r>
              <a:rPr lang="en-US" dirty="0" err="1"/>
              <a:t>Rzeniewicz</a:t>
            </a:r>
            <a:r>
              <a:rPr lang="en-US" dirty="0"/>
              <a:t>, Jacek, and Julian </a:t>
            </a:r>
            <a:r>
              <a:rPr lang="en-US" dirty="0" err="1"/>
              <a:t>Szymański</a:t>
            </a:r>
            <a:r>
              <a:rPr lang="en-US" dirty="0"/>
              <a:t>. 2013. “Bringing Common Sense to WordNet with a Word Game.” In </a:t>
            </a:r>
            <a:r>
              <a:rPr lang="en-US" i="1" dirty="0"/>
              <a:t>International Conference on Computational Collective Intelligence</a:t>
            </a:r>
            <a:r>
              <a:rPr lang="en-US" dirty="0"/>
              <a:t>, , 296–305.</a:t>
            </a:r>
          </a:p>
          <a:p>
            <a:r>
              <a:rPr lang="en-US" dirty="0" err="1"/>
              <a:t>Suchanek</a:t>
            </a:r>
            <a:r>
              <a:rPr lang="en-US" dirty="0"/>
              <a:t>, Fabian M., </a:t>
            </a:r>
            <a:r>
              <a:rPr lang="en-US" dirty="0" err="1"/>
              <a:t>Gjergji</a:t>
            </a:r>
            <a:r>
              <a:rPr lang="en-US" dirty="0"/>
              <a:t> </a:t>
            </a:r>
            <a:r>
              <a:rPr lang="en-US" dirty="0" err="1"/>
              <a:t>Kasneci</a:t>
            </a:r>
            <a:r>
              <a:rPr lang="en-US" dirty="0"/>
              <a:t>, and Gerhard </a:t>
            </a:r>
            <a:r>
              <a:rPr lang="en-US" dirty="0" err="1"/>
              <a:t>Weikum</a:t>
            </a:r>
            <a:r>
              <a:rPr lang="en-US" dirty="0"/>
              <a:t>. 2008. “YAGO: A Large Ontology from Wikipedia and WordNet.” </a:t>
            </a:r>
            <a:r>
              <a:rPr lang="en-US" i="1" dirty="0"/>
              <a:t>Web Semantics: Science, Services and Agents on the World Wide Web</a:t>
            </a:r>
            <a:r>
              <a:rPr lang="en-US" dirty="0"/>
              <a:t> 6(3): 203–17. http://linkinghub.elsevier.com/retrieve/pii/S1570826808000437 (January 20, 2014).</a:t>
            </a:r>
          </a:p>
          <a:p>
            <a:r>
              <a:rPr lang="en-US" dirty="0" err="1"/>
              <a:t>Tandon</a:t>
            </a:r>
            <a:r>
              <a:rPr lang="en-US" dirty="0"/>
              <a:t>, </a:t>
            </a:r>
            <a:r>
              <a:rPr lang="en-US" dirty="0" err="1"/>
              <a:t>Niket</a:t>
            </a:r>
            <a:r>
              <a:rPr lang="en-US" dirty="0"/>
              <a:t> et al. 2016. “Commonsense in Parts: Mining Part-Whole Relations from the Web and Image Tags.” In </a:t>
            </a:r>
            <a:r>
              <a:rPr lang="en-US" i="1" dirty="0"/>
              <a:t>AAAI</a:t>
            </a:r>
            <a:r>
              <a:rPr lang="en-US" dirty="0"/>
              <a:t>, , 243–50.</a:t>
            </a:r>
          </a:p>
          <a:p>
            <a:r>
              <a:rPr lang="en-US" dirty="0" err="1"/>
              <a:t>Tandon</a:t>
            </a:r>
            <a:r>
              <a:rPr lang="en-US" dirty="0"/>
              <a:t>, </a:t>
            </a:r>
            <a:r>
              <a:rPr lang="en-US" dirty="0" err="1"/>
              <a:t>Niket</a:t>
            </a:r>
            <a:r>
              <a:rPr lang="en-US" dirty="0"/>
              <a:t>, Gerard de </a:t>
            </a:r>
            <a:r>
              <a:rPr lang="en-US" dirty="0" err="1"/>
              <a:t>Melo</a:t>
            </a:r>
            <a:r>
              <a:rPr lang="en-US" dirty="0"/>
              <a:t>, Fabian </a:t>
            </a:r>
            <a:r>
              <a:rPr lang="en-US" dirty="0" err="1"/>
              <a:t>Suchanek</a:t>
            </a:r>
            <a:r>
              <a:rPr lang="en-US" dirty="0"/>
              <a:t>, and Gerhard </a:t>
            </a:r>
            <a:r>
              <a:rPr lang="en-US" dirty="0" err="1"/>
              <a:t>Weikum</a:t>
            </a:r>
            <a:r>
              <a:rPr lang="en-US" dirty="0"/>
              <a:t>. 2014. “</a:t>
            </a:r>
            <a:r>
              <a:rPr lang="en-US" dirty="0" err="1"/>
              <a:t>Webchild</a:t>
            </a:r>
            <a:r>
              <a:rPr lang="en-US" dirty="0"/>
              <a:t>: Harvesting and Organizing Commonsense Knowledge from the Web.” In </a:t>
            </a:r>
            <a:r>
              <a:rPr lang="en-US" i="1" dirty="0"/>
              <a:t>Proceedings of the 7th ACM International Conference on Web Search and Data Mining</a:t>
            </a:r>
            <a:r>
              <a:rPr lang="en-US" dirty="0"/>
              <a:t>, , 523–32.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1461378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1839064"/>
            <a:ext cx="8229600" cy="3606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b="0" kern="1200" cap="none" spc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THANK YOU</a:t>
            </a:r>
            <a:br>
              <a:rPr kumimoji="0" lang="en-US" sz="7200" b="0" i="0" u="none" strike="noStrike" kern="1200" cap="none" spc="0" normalizeH="0" baseline="0" noProof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</a:br>
            <a:br>
              <a:rPr kumimoji="0" lang="en-US" sz="7200" b="0" i="0" u="none" strike="noStrike" kern="1200" cap="none" spc="0" normalizeH="0" baseline="0" noProof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</a:br>
            <a:r>
              <a:rPr kumimoji="0" lang="en-US" sz="7200" b="0" i="0" u="none" strike="noStrike" kern="1200" cap="none" spc="0" normalizeH="0" baseline="0" noProof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Q &amp; A</a:t>
            </a:r>
            <a:endParaRPr kumimoji="0" lang="en-MY" sz="7200" b="0" i="0" u="none" strike="noStrike" kern="1200" cap="none" spc="0" normalizeH="0" baseline="0" noProof="0" dirty="0">
              <a:ln w="13970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125741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Introduction</a:t>
            </a:r>
          </a:p>
          <a:p>
            <a:pPr lvl="1"/>
            <a:r>
              <a:rPr lang="en-US" dirty="0"/>
              <a:t>Problem Statement</a:t>
            </a:r>
          </a:p>
          <a:p>
            <a:pPr lvl="1"/>
            <a:r>
              <a:rPr lang="en-US" dirty="0"/>
              <a:t>Research Questions</a:t>
            </a:r>
          </a:p>
          <a:p>
            <a:pPr lvl="1"/>
            <a:r>
              <a:rPr lang="en-US" dirty="0"/>
              <a:t>Research Objectives</a:t>
            </a:r>
          </a:p>
          <a:p>
            <a:r>
              <a:rPr lang="en-US" dirty="0"/>
              <a:t>Literature Review</a:t>
            </a:r>
          </a:p>
          <a:p>
            <a:r>
              <a:rPr lang="en-US" dirty="0"/>
              <a:t>Proposed Methodology</a:t>
            </a:r>
          </a:p>
          <a:p>
            <a:r>
              <a:rPr lang="en-US" dirty="0"/>
              <a:t>Results</a:t>
            </a:r>
          </a:p>
          <a:p>
            <a:r>
              <a:rPr lang="en-US" dirty="0"/>
              <a:t>Conclusion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454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Introduction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91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Important</a:t>
            </a:r>
          </a:p>
          <a:p>
            <a:pPr lvl="1"/>
            <a:r>
              <a:rPr lang="en-US" dirty="0"/>
              <a:t>Text Readability is the most important thing. All text should be uniformly balanced among all slides. (Dey,2001). Apply spell checker on all slides.</a:t>
            </a:r>
          </a:p>
          <a:p>
            <a:r>
              <a:rPr lang="en-US" dirty="0"/>
              <a:t>Figures</a:t>
            </a:r>
          </a:p>
          <a:p>
            <a:pPr lvl="1"/>
            <a:r>
              <a:rPr lang="en-US" dirty="0"/>
              <a:t>Figures should be clear and readable. All figures should be labeled properly. Please do not resize images unevenly. A figure should be resized from both width and height.</a:t>
            </a:r>
          </a:p>
          <a:p>
            <a:pPr lvl="1"/>
            <a:r>
              <a:rPr lang="en-US" dirty="0"/>
              <a:t>These are some guidelines. It should not be treated as instructions or rules. Consult your supervisor for details.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6217850"/>
            <a:ext cx="822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A. </a:t>
            </a:r>
            <a:r>
              <a:rPr lang="en-US" sz="1200" dirty="0" err="1"/>
              <a:t>Dey</a:t>
            </a:r>
            <a:r>
              <a:rPr lang="en-US" sz="1200" dirty="0"/>
              <a:t>, Understanding and using context, Personal Ubiquitous Computing. 5 (1) (2001) 4–7.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66019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/>
              <a:t>References</a:t>
            </a:r>
          </a:p>
          <a:p>
            <a:pPr lvl="1"/>
            <a:r>
              <a:rPr lang="en-US" dirty="0"/>
              <a:t>Only most important references would be provided as footnote on a given slide. However, referencing guidelines should be consulted with supervisor.</a:t>
            </a:r>
          </a:p>
          <a:p>
            <a:r>
              <a:rPr lang="en-US" dirty="0"/>
              <a:t>Tables</a:t>
            </a:r>
          </a:p>
          <a:p>
            <a:pPr lvl="1"/>
            <a:r>
              <a:rPr lang="en-US" dirty="0"/>
              <a:t>Tables can be overflowed on different slides. Text within tables should be readable. Please don’t not skew text so much that it become unreadable. 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Cont.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5890478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- </a:t>
            </a:r>
            <a:r>
              <a:rPr lang="en-US" sz="1200" dirty="0" err="1"/>
              <a:t>Lenat</a:t>
            </a:r>
            <a:r>
              <a:rPr lang="en-US" sz="1200" dirty="0"/>
              <a:t>, Douglas B. 1995. “CYC: A Large-Scale Investment in Knowledge Infrastructure.” </a:t>
            </a:r>
            <a:r>
              <a:rPr lang="en-US" sz="1200" dirty="0" err="1"/>
              <a:t>Commun</a:t>
            </a:r>
            <a:r>
              <a:rPr lang="en-US" sz="1200" dirty="0"/>
              <a:t>. ACM 38(11): 33–38. </a:t>
            </a:r>
          </a:p>
          <a:p>
            <a:r>
              <a:rPr lang="en-US" sz="1200" dirty="0"/>
              <a:t>- </a:t>
            </a:r>
            <a:r>
              <a:rPr lang="en-US" sz="1200" dirty="0" err="1"/>
              <a:t>Suchanek</a:t>
            </a:r>
            <a:r>
              <a:rPr lang="en-US" sz="1200" dirty="0"/>
              <a:t>, Fabian M., </a:t>
            </a:r>
            <a:r>
              <a:rPr lang="en-US" sz="1200" dirty="0" err="1"/>
              <a:t>Gjergji</a:t>
            </a:r>
            <a:r>
              <a:rPr lang="en-US" sz="1200" dirty="0"/>
              <a:t> </a:t>
            </a:r>
            <a:r>
              <a:rPr lang="en-US" sz="1200" dirty="0" err="1"/>
              <a:t>Kasneci</a:t>
            </a:r>
            <a:r>
              <a:rPr lang="en-US" sz="1200" dirty="0"/>
              <a:t>, and Gerhard </a:t>
            </a:r>
            <a:r>
              <a:rPr lang="en-US" sz="1200" dirty="0" err="1"/>
              <a:t>Weikum</a:t>
            </a:r>
            <a:r>
              <a:rPr lang="en-US" sz="1200" dirty="0"/>
              <a:t>. 2008. “YAGO: A Large Ontology from Wikipedia and WordNet.” Web Semantics: Science, Services and Agents on the World Wide Web 6(3): 203–17.</a:t>
            </a:r>
            <a:endParaRPr lang="en-US" sz="1600" dirty="0"/>
          </a:p>
          <a:p>
            <a:r>
              <a:rPr lang="en-US" sz="1200" dirty="0"/>
              <a:t>- </a:t>
            </a:r>
            <a:r>
              <a:rPr lang="en-US" sz="1200" dirty="0" err="1"/>
              <a:t>Fellbaum</a:t>
            </a:r>
            <a:r>
              <a:rPr lang="en-US" sz="1200" dirty="0"/>
              <a:t>, Christiane. 2012. WordNet. The Encyclopedia of Applied Linguistics. MIT Press.</a:t>
            </a:r>
          </a:p>
        </p:txBody>
      </p:sp>
    </p:spTree>
    <p:extLst>
      <p:ext uri="{BB962C8B-B14F-4D97-AF65-F5344CB8AC3E}">
        <p14:creationId xmlns:p14="http://schemas.microsoft.com/office/powerpoint/2010/main" val="3683325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Knowledge Base Taxonomy</a:t>
            </a:r>
          </a:p>
        </p:txBody>
      </p:sp>
      <p:pic>
        <p:nvPicPr>
          <p:cNvPr id="1026" name="Picture 2" descr="Fig.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392" y="1686809"/>
            <a:ext cx="5319215" cy="4669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70396" y="6352143"/>
            <a:ext cx="7924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1100" dirty="0">
                <a:solidFill>
                  <a:srgbClr val="2E2E2E"/>
                </a:solidFill>
                <a:latin typeface="Arial" panose="020B0604020202020204" pitchFamily="34" charset="0"/>
              </a:rPr>
              <a:t>Towards knowledge modeling and manipulation technologies: A survey, International Journal of Information Management</a:t>
            </a:r>
          </a:p>
          <a:p>
            <a:pPr fontAlgn="base"/>
            <a:r>
              <a:rPr lang="en-US" sz="1100" dirty="0">
                <a:solidFill>
                  <a:srgbClr val="2E2E2E"/>
                </a:solidFill>
                <a:latin typeface="Arial" panose="020B0604020202020204" pitchFamily="34" charset="0"/>
              </a:rPr>
              <a:t>Volume 36, Issue 6, Part A, December 2016, Pages 857–871</a:t>
            </a:r>
            <a:endParaRPr lang="en-US" sz="1100" b="0" i="0" dirty="0">
              <a:solidFill>
                <a:srgbClr val="2E2E2E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981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Literature Review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267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609600"/>
            <a:ext cx="8077200" cy="808038"/>
          </a:xfrm>
        </p:spPr>
        <p:txBody>
          <a:bodyPr>
            <a:noAutofit/>
          </a:bodyPr>
          <a:lstStyle/>
          <a:p>
            <a:r>
              <a:rPr lang="en-US" sz="2800" dirty="0"/>
              <a:t>Literature Review Cont. (KB Modelling Techniques)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0328259"/>
              </p:ext>
            </p:extLst>
          </p:nvPr>
        </p:nvGraphicFramePr>
        <p:xfrm>
          <a:off x="457200" y="1397000"/>
          <a:ext cx="8382000" cy="445008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State-of-Art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/>
                        <a:t>Design </a:t>
                      </a:r>
                      <a:r>
                        <a:rPr lang="en-US" sz="1400" dirty="0"/>
                        <a:t>Approach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Property</a:t>
                      </a:r>
                      <a:r>
                        <a:rPr lang="en-US" sz="1400" baseline="0" dirty="0"/>
                        <a:t> Meaning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Associations</a:t>
                      </a:r>
                      <a:r>
                        <a:rPr lang="en-US" sz="1400" baseline="0" dirty="0"/>
                        <a:t> Modeled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Context Disambiguation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(Chou, Tsai, and Hsu 2017)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Context-Aware Sentiment Propagation Using LDA Topic Modeling on Chinese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ConceptNet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Automated</a:t>
                      </a:r>
                      <a:r>
                        <a:rPr lang="en-US" sz="1400" baseline="0" dirty="0"/>
                        <a:t>, Sentiment Weight Assignment of Chinese </a:t>
                      </a:r>
                      <a:r>
                        <a:rPr lang="en-US" sz="1400" baseline="0" dirty="0" err="1"/>
                        <a:t>ConceptNet</a:t>
                      </a:r>
                      <a:endParaRPr lang="en-US" sz="1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No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No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No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Mondal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et al. 2017)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MediConceptNet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An Affinity Score Based Medical Concept Network.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Automated, Medical Concepts</a:t>
                      </a:r>
                      <a:r>
                        <a:rPr lang="en-US" sz="1400" baseline="0" dirty="0"/>
                        <a:t> Modeling in </a:t>
                      </a:r>
                      <a:r>
                        <a:rPr lang="en-US" sz="1400" baseline="0" dirty="0" err="1"/>
                        <a:t>ConceptNet</a:t>
                      </a:r>
                      <a:endParaRPr lang="en-US" sz="1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No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No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No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(Chowdhury,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Tandon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and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Weikum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2016)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Know2Look: Commonsense Knowledge for Visual Search.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Query Based</a:t>
                      </a:r>
                      <a:r>
                        <a:rPr lang="en-US" sz="1400" baseline="0" dirty="0"/>
                        <a:t> Image retrieval, Query is mapped to a commonsense knowledge </a:t>
                      </a:r>
                      <a:r>
                        <a:rPr lang="en-US" sz="1400" baseline="0" dirty="0" err="1"/>
                        <a:t>i.e.ConceptNet</a:t>
                      </a:r>
                      <a:endParaRPr lang="en-US" sz="1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Yes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No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Partial,</a:t>
                      </a:r>
                      <a:r>
                        <a:rPr lang="en-US" sz="1400" baseline="0" dirty="0"/>
                        <a:t> (Combination of Query terms formulate a context)</a:t>
                      </a:r>
                      <a:endParaRPr lang="en-US" sz="14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9352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Methodology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8595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25998</TotalTime>
  <Words>1082</Words>
  <Application>Microsoft Office PowerPoint</Application>
  <PresentationFormat>On-screen Show (4:3)</PresentationFormat>
  <Paragraphs>92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Aharoni</vt:lpstr>
      <vt:lpstr>Arial</vt:lpstr>
      <vt:lpstr>Calibri</vt:lpstr>
      <vt:lpstr>Office Theme</vt:lpstr>
      <vt:lpstr>Title {Calibri 36 Font Size}</vt:lpstr>
      <vt:lpstr>Contents</vt:lpstr>
      <vt:lpstr>Introduction</vt:lpstr>
      <vt:lpstr>Introduction</vt:lpstr>
      <vt:lpstr>Introduction Cont.</vt:lpstr>
      <vt:lpstr>Knowledge Base Taxonomy</vt:lpstr>
      <vt:lpstr>Literature Review</vt:lpstr>
      <vt:lpstr>Literature Review Cont. (KB Modelling Techniques)</vt:lpstr>
      <vt:lpstr>Methodology</vt:lpstr>
      <vt:lpstr>References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RDF/RDFS-based Intelligent Tutoring System</dc:title>
  <dc:creator>Azeem</dc:creator>
  <cp:lastModifiedBy>Muhammad Azeem</cp:lastModifiedBy>
  <cp:revision>507</cp:revision>
  <cp:lastPrinted>2017-09-25T14:35:44Z</cp:lastPrinted>
  <dcterms:created xsi:type="dcterms:W3CDTF">2012-02-27T03:22:38Z</dcterms:created>
  <dcterms:modified xsi:type="dcterms:W3CDTF">2018-08-27T11:25:30Z</dcterms:modified>
</cp:coreProperties>
</file>