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sdx" ContentType="application/vnd.ms-visio.drawing"/>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57" r:id="rId3"/>
    <p:sldId id="256" r:id="rId4"/>
    <p:sldId id="258" r:id="rId5"/>
    <p:sldId id="276" r:id="rId6"/>
    <p:sldId id="260" r:id="rId7"/>
    <p:sldId id="261" r:id="rId8"/>
    <p:sldId id="262" r:id="rId9"/>
    <p:sldId id="263" r:id="rId10"/>
    <p:sldId id="264" r:id="rId11"/>
    <p:sldId id="265" r:id="rId12"/>
    <p:sldId id="266" r:id="rId13"/>
    <p:sldId id="267" r:id="rId14"/>
    <p:sldId id="268" r:id="rId15"/>
    <p:sldId id="270" r:id="rId16"/>
    <p:sldId id="271" r:id="rId17"/>
    <p:sldId id="274" r:id="rId18"/>
    <p:sldId id="275" r:id="rId19"/>
    <p:sldId id="272" r:id="rId20"/>
    <p:sldId id="27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7" d="100"/>
          <a:sy n="67" d="100"/>
        </p:scale>
        <p:origin x="23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C584817-E9A0-4770-B89E-96C05E3C3D4E}" type="datetimeFigureOut">
              <a:rPr lang="en-US" smtClean="0"/>
              <a:t>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BD5638-A4C1-4A69-8A37-4B920E587895}" type="slidenum">
              <a:rPr lang="en-US" smtClean="0"/>
              <a:t>‹#›</a:t>
            </a:fld>
            <a:endParaRPr lang="en-US"/>
          </a:p>
        </p:txBody>
      </p:sp>
    </p:spTree>
    <p:extLst>
      <p:ext uri="{BB962C8B-B14F-4D97-AF65-F5344CB8AC3E}">
        <p14:creationId xmlns:p14="http://schemas.microsoft.com/office/powerpoint/2010/main" val="34783373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584817-E9A0-4770-B89E-96C05E3C3D4E}" type="datetimeFigureOut">
              <a:rPr lang="en-US" smtClean="0"/>
              <a:t>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BD5638-A4C1-4A69-8A37-4B920E587895}" type="slidenum">
              <a:rPr lang="en-US" smtClean="0"/>
              <a:t>‹#›</a:t>
            </a:fld>
            <a:endParaRPr lang="en-US"/>
          </a:p>
        </p:txBody>
      </p:sp>
    </p:spTree>
    <p:extLst>
      <p:ext uri="{BB962C8B-B14F-4D97-AF65-F5344CB8AC3E}">
        <p14:creationId xmlns:p14="http://schemas.microsoft.com/office/powerpoint/2010/main" val="1664036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584817-E9A0-4770-B89E-96C05E3C3D4E}" type="datetimeFigureOut">
              <a:rPr lang="en-US" smtClean="0"/>
              <a:t>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BD5638-A4C1-4A69-8A37-4B920E587895}" type="slidenum">
              <a:rPr lang="en-US" smtClean="0"/>
              <a:t>‹#›</a:t>
            </a:fld>
            <a:endParaRPr lang="en-US"/>
          </a:p>
        </p:txBody>
      </p:sp>
    </p:spTree>
    <p:extLst>
      <p:ext uri="{BB962C8B-B14F-4D97-AF65-F5344CB8AC3E}">
        <p14:creationId xmlns:p14="http://schemas.microsoft.com/office/powerpoint/2010/main" val="1899427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584817-E9A0-4770-B89E-96C05E3C3D4E}" type="datetimeFigureOut">
              <a:rPr lang="en-US" smtClean="0"/>
              <a:t>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BD5638-A4C1-4A69-8A37-4B920E587895}" type="slidenum">
              <a:rPr lang="en-US" smtClean="0"/>
              <a:t>‹#›</a:t>
            </a:fld>
            <a:endParaRPr lang="en-US"/>
          </a:p>
        </p:txBody>
      </p:sp>
    </p:spTree>
    <p:extLst>
      <p:ext uri="{BB962C8B-B14F-4D97-AF65-F5344CB8AC3E}">
        <p14:creationId xmlns:p14="http://schemas.microsoft.com/office/powerpoint/2010/main" val="3848688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C584817-E9A0-4770-B89E-96C05E3C3D4E}" type="datetimeFigureOut">
              <a:rPr lang="en-US" smtClean="0"/>
              <a:t>1/9/2022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BD5638-A4C1-4A69-8A37-4B920E587895}" type="slidenum">
              <a:rPr lang="en-US" smtClean="0"/>
              <a:t>‹#›</a:t>
            </a:fld>
            <a:endParaRPr lang="en-US"/>
          </a:p>
        </p:txBody>
      </p:sp>
    </p:spTree>
    <p:extLst>
      <p:ext uri="{BB962C8B-B14F-4D97-AF65-F5344CB8AC3E}">
        <p14:creationId xmlns:p14="http://schemas.microsoft.com/office/powerpoint/2010/main" val="3832735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C584817-E9A0-4770-B89E-96C05E3C3D4E}" type="datetimeFigureOut">
              <a:rPr lang="en-US" smtClean="0"/>
              <a:t>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BD5638-A4C1-4A69-8A37-4B920E587895}" type="slidenum">
              <a:rPr lang="en-US" smtClean="0"/>
              <a:t>‹#›</a:t>
            </a:fld>
            <a:endParaRPr lang="en-US"/>
          </a:p>
        </p:txBody>
      </p:sp>
    </p:spTree>
    <p:extLst>
      <p:ext uri="{BB962C8B-B14F-4D97-AF65-F5344CB8AC3E}">
        <p14:creationId xmlns:p14="http://schemas.microsoft.com/office/powerpoint/2010/main" val="2790210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C584817-E9A0-4770-B89E-96C05E3C3D4E}" type="datetimeFigureOut">
              <a:rPr lang="en-US" smtClean="0"/>
              <a:t>1/9/2022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BD5638-A4C1-4A69-8A37-4B920E587895}" type="slidenum">
              <a:rPr lang="en-US" smtClean="0"/>
              <a:t>‹#›</a:t>
            </a:fld>
            <a:endParaRPr lang="en-US"/>
          </a:p>
        </p:txBody>
      </p:sp>
    </p:spTree>
    <p:extLst>
      <p:ext uri="{BB962C8B-B14F-4D97-AF65-F5344CB8AC3E}">
        <p14:creationId xmlns:p14="http://schemas.microsoft.com/office/powerpoint/2010/main" val="3753700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C584817-E9A0-4770-B89E-96C05E3C3D4E}" type="datetimeFigureOut">
              <a:rPr lang="en-US" smtClean="0"/>
              <a:t>1/9/2022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3BD5638-A4C1-4A69-8A37-4B920E587895}" type="slidenum">
              <a:rPr lang="en-US" smtClean="0"/>
              <a:t>‹#›</a:t>
            </a:fld>
            <a:endParaRPr lang="en-US"/>
          </a:p>
        </p:txBody>
      </p:sp>
    </p:spTree>
    <p:extLst>
      <p:ext uri="{BB962C8B-B14F-4D97-AF65-F5344CB8AC3E}">
        <p14:creationId xmlns:p14="http://schemas.microsoft.com/office/powerpoint/2010/main" val="196412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584817-E9A0-4770-B89E-96C05E3C3D4E}" type="datetimeFigureOut">
              <a:rPr lang="en-US" smtClean="0"/>
              <a:t>1/9/2022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3BD5638-A4C1-4A69-8A37-4B920E587895}" type="slidenum">
              <a:rPr lang="en-US" smtClean="0"/>
              <a:t>‹#›</a:t>
            </a:fld>
            <a:endParaRPr lang="en-US"/>
          </a:p>
        </p:txBody>
      </p:sp>
    </p:spTree>
    <p:extLst>
      <p:ext uri="{BB962C8B-B14F-4D97-AF65-F5344CB8AC3E}">
        <p14:creationId xmlns:p14="http://schemas.microsoft.com/office/powerpoint/2010/main" val="1745694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C584817-E9A0-4770-B89E-96C05E3C3D4E}" type="datetimeFigureOut">
              <a:rPr lang="en-US" smtClean="0"/>
              <a:t>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BD5638-A4C1-4A69-8A37-4B920E587895}" type="slidenum">
              <a:rPr lang="en-US" smtClean="0"/>
              <a:t>‹#›</a:t>
            </a:fld>
            <a:endParaRPr lang="en-US"/>
          </a:p>
        </p:txBody>
      </p:sp>
    </p:spTree>
    <p:extLst>
      <p:ext uri="{BB962C8B-B14F-4D97-AF65-F5344CB8AC3E}">
        <p14:creationId xmlns:p14="http://schemas.microsoft.com/office/powerpoint/2010/main" val="1196642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C584817-E9A0-4770-B89E-96C05E3C3D4E}" type="datetimeFigureOut">
              <a:rPr lang="en-US" smtClean="0"/>
              <a:t>1/9/2022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BD5638-A4C1-4A69-8A37-4B920E587895}" type="slidenum">
              <a:rPr lang="en-US" smtClean="0"/>
              <a:t>‹#›</a:t>
            </a:fld>
            <a:endParaRPr lang="en-US"/>
          </a:p>
        </p:txBody>
      </p:sp>
    </p:spTree>
    <p:extLst>
      <p:ext uri="{BB962C8B-B14F-4D97-AF65-F5344CB8AC3E}">
        <p14:creationId xmlns:p14="http://schemas.microsoft.com/office/powerpoint/2010/main" val="851045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584817-E9A0-4770-B89E-96C05E3C3D4E}" type="datetimeFigureOut">
              <a:rPr lang="en-US" smtClean="0"/>
              <a:t>1/9/2022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BD5638-A4C1-4A69-8A37-4B920E587895}" type="slidenum">
              <a:rPr lang="en-US" smtClean="0"/>
              <a:t>‹#›</a:t>
            </a:fld>
            <a:endParaRPr lang="en-US"/>
          </a:p>
        </p:txBody>
      </p:sp>
    </p:spTree>
    <p:extLst>
      <p:ext uri="{BB962C8B-B14F-4D97-AF65-F5344CB8AC3E}">
        <p14:creationId xmlns:p14="http://schemas.microsoft.com/office/powerpoint/2010/main" val="31128651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Visio_Drawing1.vsdx"/><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jpeg"/><Relationship Id="rId4" Type="http://schemas.openxmlformats.org/officeDocument/2006/relationships/image" Target="../media/image4.emf"/></Relationships>
</file>

<file path=ppt/slides/_rels/slide12.xml.rels><?xml version="1.0" encoding="UTF-8" standalone="yes"?>
<Relationships xmlns="http://schemas.openxmlformats.org/package/2006/relationships"><Relationship Id="rId3" Type="http://schemas.openxmlformats.org/officeDocument/2006/relationships/package" Target="../embeddings/Microsoft_Visio_Drawing151.vsdx"/><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3.jpeg"/><Relationship Id="rId4" Type="http://schemas.openxmlformats.org/officeDocument/2006/relationships/image" Target="../media/image5.emf"/></Relationships>
</file>

<file path=ppt/slides/_rels/slide13.xml.rels><?xml version="1.0" encoding="UTF-8" standalone="yes"?>
<Relationships xmlns="http://schemas.openxmlformats.org/package/2006/relationships"><Relationship Id="rId3" Type="http://schemas.openxmlformats.org/officeDocument/2006/relationships/package" Target="../embeddings/Microsoft_Visio_Drawing20.vsdx"/><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3.jpeg"/><Relationship Id="rId4" Type="http://schemas.openxmlformats.org/officeDocument/2006/relationships/image" Target="../media/image6.emf"/></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885" y="136526"/>
            <a:ext cx="11587166" cy="763588"/>
          </a:xfrm>
          <a:solidFill>
            <a:schemeClr val="accent6">
              <a:lumMod val="60000"/>
              <a:lumOff val="40000"/>
            </a:schemeClr>
          </a:solidFill>
        </p:spPr>
        <p:txBody>
          <a:bodyPr/>
          <a:lstStyle/>
          <a:p>
            <a:r>
              <a:rPr lang="en-US" b="1" dirty="0" smtClean="0">
                <a:latin typeface="Calibri" pitchFamily="34" charset="0"/>
                <a:cs typeface="Calibri" pitchFamily="34" charset="0"/>
              </a:rPr>
              <a:t>Important Instructions </a:t>
            </a:r>
            <a:endParaRPr lang="en-US" b="1" dirty="0">
              <a:latin typeface="Calibri" pitchFamily="34" charset="0"/>
              <a:cs typeface="Calibri" pitchFamily="34" charset="0"/>
            </a:endParaRPr>
          </a:p>
        </p:txBody>
      </p:sp>
      <p:sp>
        <p:nvSpPr>
          <p:cNvPr id="3" name="Content Placeholder 2"/>
          <p:cNvSpPr>
            <a:spLocks noGrp="1"/>
          </p:cNvSpPr>
          <p:nvPr>
            <p:ph idx="1"/>
          </p:nvPr>
        </p:nvSpPr>
        <p:spPr>
          <a:xfrm>
            <a:off x="242885" y="988602"/>
            <a:ext cx="11732805" cy="4668618"/>
          </a:xfrm>
        </p:spPr>
        <p:txBody>
          <a:bodyPr>
            <a:noAutofit/>
          </a:bodyPr>
          <a:lstStyle/>
          <a:p>
            <a:pPr>
              <a:lnSpc>
                <a:spcPct val="120000"/>
              </a:lnSpc>
            </a:pPr>
            <a:r>
              <a:rPr lang="en-US" sz="2200" dirty="0" smtClean="0">
                <a:latin typeface="Times New Roman" panose="02020603050405020304" pitchFamily="18" charset="0"/>
                <a:ea typeface="Times New Roman" panose="02020603050405020304" pitchFamily="18" charset="0"/>
              </a:rPr>
              <a:t>All must ensure that they are designing and developing their project by themselves</a:t>
            </a:r>
          </a:p>
          <a:p>
            <a:pPr>
              <a:lnSpc>
                <a:spcPct val="120000"/>
              </a:lnSpc>
            </a:pPr>
            <a:r>
              <a:rPr lang="en-US" sz="2200" dirty="0" smtClean="0">
                <a:latin typeface="Times New Roman" panose="02020603050405020304" pitchFamily="18" charset="0"/>
                <a:ea typeface="Times New Roman" panose="02020603050405020304" pitchFamily="18" charset="0"/>
              </a:rPr>
              <a:t>Do not Copy-paste Text from your FYP Proposal, rather type in your own simple words</a:t>
            </a:r>
          </a:p>
          <a:p>
            <a:pPr>
              <a:lnSpc>
                <a:spcPct val="120000"/>
              </a:lnSpc>
            </a:pPr>
            <a:r>
              <a:rPr lang="en-US" sz="2200" dirty="0" smtClean="0">
                <a:latin typeface="Times New Roman" panose="02020603050405020304" pitchFamily="18" charset="0"/>
              </a:rPr>
              <a:t>Use Same Font-Style and Font-Size throughout the slides</a:t>
            </a:r>
          </a:p>
          <a:p>
            <a:pPr>
              <a:lnSpc>
                <a:spcPct val="120000"/>
              </a:lnSpc>
            </a:pPr>
            <a:r>
              <a:rPr lang="en-US" sz="2200" dirty="0" smtClean="0">
                <a:latin typeface="Times New Roman" panose="02020603050405020304" pitchFamily="18" charset="0"/>
              </a:rPr>
              <a:t>Use minimum Text in Slides (Add only main points in slide &amp; explain verbally during presentations)</a:t>
            </a:r>
          </a:p>
          <a:p>
            <a:pPr>
              <a:lnSpc>
                <a:spcPct val="120000"/>
              </a:lnSpc>
            </a:pPr>
            <a:r>
              <a:rPr lang="en-US" sz="2200" dirty="0" smtClean="0">
                <a:latin typeface="Times New Roman" panose="02020603050405020304" pitchFamily="18" charset="0"/>
              </a:rPr>
              <a:t>Use suitable images/visuals on slides as per need</a:t>
            </a:r>
          </a:p>
          <a:p>
            <a:pPr>
              <a:lnSpc>
                <a:spcPct val="120000"/>
              </a:lnSpc>
            </a:pPr>
            <a:r>
              <a:rPr lang="en-US" sz="2200" dirty="0" smtClean="0">
                <a:latin typeface="Times New Roman" panose="02020603050405020304" pitchFamily="18" charset="0"/>
              </a:rPr>
              <a:t>Deliver your presentation in English, for this you are advised to practice as much as possible</a:t>
            </a:r>
          </a:p>
          <a:p>
            <a:pPr>
              <a:lnSpc>
                <a:spcPct val="120000"/>
              </a:lnSpc>
            </a:pPr>
            <a:r>
              <a:rPr lang="en-US" sz="2200" dirty="0" smtClean="0">
                <a:latin typeface="Times New Roman" panose="02020603050405020304" pitchFamily="18" charset="0"/>
              </a:rPr>
              <a:t>Dress Well when you come for your presentation</a:t>
            </a:r>
          </a:p>
          <a:p>
            <a:pPr>
              <a:lnSpc>
                <a:spcPct val="120000"/>
              </a:lnSpc>
            </a:pPr>
            <a:r>
              <a:rPr lang="en-US" sz="2200" dirty="0" smtClean="0">
                <a:latin typeface="Times New Roman" panose="02020603050405020304" pitchFamily="18" charset="0"/>
              </a:rPr>
              <a:t>If you are developing the project in Group, then all the members divide the slides and explain their selected slides on their turn in front of examiners</a:t>
            </a:r>
          </a:p>
          <a:p>
            <a:pPr>
              <a:lnSpc>
                <a:spcPct val="120000"/>
              </a:lnSpc>
            </a:pPr>
            <a:endParaRPr lang="en-US" sz="2200" dirty="0"/>
          </a:p>
        </p:txBody>
      </p:sp>
      <p:sp>
        <p:nvSpPr>
          <p:cNvPr id="6" name="Rectangle 5"/>
          <p:cNvSpPr/>
          <p:nvPr/>
        </p:nvSpPr>
        <p:spPr>
          <a:xfrm>
            <a:off x="1406015" y="5885403"/>
            <a:ext cx="8877445" cy="923330"/>
          </a:xfrm>
          <a:prstGeom prst="rect">
            <a:avLst/>
          </a:prstGeom>
        </p:spPr>
        <p:txBody>
          <a:bodyPr wrap="square">
            <a:spAutoFit/>
          </a:bodyPr>
          <a:lstStyle/>
          <a:p>
            <a:pPr algn="ctr">
              <a:lnSpc>
                <a:spcPct val="100000"/>
              </a:lnSpc>
            </a:pPr>
            <a:r>
              <a:rPr lang="en-US" b="1" dirty="0" smtClean="0">
                <a:solidFill>
                  <a:srgbClr val="FF0000"/>
                </a:solidFill>
                <a:latin typeface="Times New Roman" panose="02020603050405020304" pitchFamily="18" charset="0"/>
              </a:rPr>
              <a:t>Remember FYP is nothing, but is an effort and the final chance for you to prepare yourself  to appear well ,when you go for a Professional Interview in your future ahead- Saif</a:t>
            </a:r>
            <a:endParaRPr lang="en-US" b="1" dirty="0">
              <a:solidFill>
                <a:srgbClr val="FF0000"/>
              </a:solidFill>
              <a:latin typeface="Times New Roman" panose="02020603050405020304" pitchFamily="18" charset="0"/>
            </a:endParaRPr>
          </a:p>
        </p:txBody>
      </p:sp>
    </p:spTree>
    <p:extLst>
      <p:ext uri="{BB962C8B-B14F-4D97-AF65-F5344CB8AC3E}">
        <p14:creationId xmlns:p14="http://schemas.microsoft.com/office/powerpoint/2010/main" val="35240944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885" y="136526"/>
            <a:ext cx="11587166" cy="763588"/>
          </a:xfrm>
          <a:solidFill>
            <a:schemeClr val="accent6">
              <a:lumMod val="60000"/>
              <a:lumOff val="40000"/>
            </a:schemeClr>
          </a:solidFill>
        </p:spPr>
        <p:txBody>
          <a:bodyPr/>
          <a:lstStyle/>
          <a:p>
            <a:r>
              <a:rPr lang="en-US" b="1" dirty="0" smtClean="0">
                <a:latin typeface="Calibri" pitchFamily="34" charset="0"/>
                <a:cs typeface="Calibri" pitchFamily="34" charset="0"/>
              </a:rPr>
              <a:t>Project Objectives</a:t>
            </a:r>
            <a:endParaRPr lang="en-US" b="1" dirty="0"/>
          </a:p>
        </p:txBody>
      </p:sp>
      <p:sp>
        <p:nvSpPr>
          <p:cNvPr id="3" name="Content Placeholder 2"/>
          <p:cNvSpPr>
            <a:spLocks noGrp="1"/>
          </p:cNvSpPr>
          <p:nvPr>
            <p:ph idx="1"/>
          </p:nvPr>
        </p:nvSpPr>
        <p:spPr>
          <a:xfrm>
            <a:off x="381000" y="900113"/>
            <a:ext cx="11449050" cy="5314949"/>
          </a:xfrm>
        </p:spPr>
        <p:txBody>
          <a:bodyPr>
            <a:noAutofit/>
          </a:bodyPr>
          <a:lstStyle/>
          <a:p>
            <a:pPr algn="just">
              <a:lnSpc>
                <a:spcPct val="150000"/>
              </a:lnSpc>
              <a:spcBef>
                <a:spcPts val="0"/>
              </a:spcBef>
              <a:tabLst>
                <a:tab pos="2743200" algn="ctr"/>
                <a:tab pos="5486400" algn="r"/>
                <a:tab pos="457200" algn="l"/>
              </a:tabLst>
            </a:pPr>
            <a:r>
              <a:rPr lang="en-US" sz="2400" dirty="0" smtClean="0">
                <a:effectLst/>
                <a:latin typeface="Times New Roman" panose="02020603050405020304" pitchFamily="18" charset="0"/>
                <a:ea typeface="Times New Roman" panose="02020603050405020304" pitchFamily="18" charset="0"/>
              </a:rPr>
              <a:t>Manage the details of different public use vehicles</a:t>
            </a:r>
          </a:p>
          <a:p>
            <a:pPr algn="just">
              <a:lnSpc>
                <a:spcPct val="150000"/>
              </a:lnSpc>
              <a:spcBef>
                <a:spcPts val="0"/>
              </a:spcBef>
              <a:tabLst>
                <a:tab pos="2743200" algn="ctr"/>
                <a:tab pos="5486400" algn="r"/>
                <a:tab pos="457200" algn="l"/>
              </a:tabLst>
            </a:pPr>
            <a:r>
              <a:rPr lang="en-US" sz="2400" dirty="0" smtClean="0">
                <a:effectLst/>
                <a:latin typeface="Times New Roman" panose="02020603050405020304" pitchFamily="18" charset="0"/>
                <a:ea typeface="Times New Roman" panose="02020603050405020304" pitchFamily="18" charset="0"/>
              </a:rPr>
              <a:t>Track the Vehicle in real time location </a:t>
            </a:r>
          </a:p>
          <a:p>
            <a:pPr algn="just">
              <a:lnSpc>
                <a:spcPct val="150000"/>
              </a:lnSpc>
              <a:spcBef>
                <a:spcPts val="0"/>
              </a:spcBef>
              <a:tabLst>
                <a:tab pos="2743200" algn="ctr"/>
                <a:tab pos="5486400" algn="r"/>
                <a:tab pos="457200" algn="l"/>
              </a:tabLst>
            </a:pPr>
            <a:r>
              <a:rPr lang="en-US" sz="2400" dirty="0" smtClean="0">
                <a:effectLst/>
                <a:latin typeface="Times New Roman" panose="02020603050405020304" pitchFamily="18" charset="0"/>
                <a:ea typeface="Times New Roman" panose="02020603050405020304" pitchFamily="18" charset="0"/>
              </a:rPr>
              <a:t>Generate an emergency alert message with location to the relative, in case any incident occurred</a:t>
            </a:r>
          </a:p>
          <a:p>
            <a:pPr algn="just">
              <a:lnSpc>
                <a:spcPct val="150000"/>
              </a:lnSpc>
              <a:spcBef>
                <a:spcPts val="0"/>
              </a:spcBef>
              <a:tabLst>
                <a:tab pos="2743200" algn="ctr"/>
                <a:tab pos="5486400" algn="r"/>
                <a:tab pos="457200" algn="l"/>
              </a:tabLst>
            </a:pPr>
            <a:r>
              <a:rPr lang="en-US" sz="2400" dirty="0" smtClean="0">
                <a:latin typeface="Times New Roman" panose="02020603050405020304" pitchFamily="18" charset="0"/>
                <a:ea typeface="Times New Roman" panose="02020603050405020304" pitchFamily="18" charset="0"/>
              </a:rPr>
              <a:t>Provide an easy to use interface, both on Web and Android App</a:t>
            </a:r>
            <a:endParaRPr lang="en-US" sz="2400" dirty="0" smtClean="0">
              <a:effectLst/>
              <a:latin typeface="Times New Roman" panose="02020603050405020304" pitchFamily="18" charset="0"/>
              <a:ea typeface="Times New Roman" panose="02020603050405020304" pitchFamily="18" charset="0"/>
            </a:endParaRPr>
          </a:p>
          <a:p>
            <a:pPr>
              <a:lnSpc>
                <a:spcPct val="150000"/>
              </a:lnSpc>
            </a:pPr>
            <a:endParaRPr lang="en-US" sz="2400" dirty="0"/>
          </a:p>
        </p:txBody>
      </p:sp>
      <p:sp>
        <p:nvSpPr>
          <p:cNvPr id="4" name="Rectangle 3"/>
          <p:cNvSpPr/>
          <p:nvPr/>
        </p:nvSpPr>
        <p:spPr>
          <a:xfrm>
            <a:off x="242884" y="6411701"/>
            <a:ext cx="11587166" cy="400110"/>
          </a:xfrm>
          <a:prstGeom prst="rect">
            <a:avLst/>
          </a:prstGeom>
          <a:solidFill>
            <a:schemeClr val="accent6">
              <a:lumMod val="60000"/>
              <a:lumOff val="40000"/>
            </a:schemeClr>
          </a:solidFill>
        </p:spPr>
        <p:txBody>
          <a:bodyPr wrap="square">
            <a:spAutoFit/>
          </a:bodyPr>
          <a:lstStyle/>
          <a:p>
            <a:pPr algn="ctr"/>
            <a:r>
              <a:rPr lang="en-US" sz="2000" b="1" dirty="0" smtClean="0"/>
              <a:t>University Institute of Information Technology,  PMAS-Arid </a:t>
            </a:r>
            <a:r>
              <a:rPr lang="en-US" sz="2000" b="1" dirty="0"/>
              <a:t>Agriculture </a:t>
            </a:r>
            <a:r>
              <a:rPr lang="en-US" sz="2000" b="1" dirty="0" smtClean="0"/>
              <a:t>University- Rawalpindi</a:t>
            </a:r>
            <a:endParaRPr lang="en-US" sz="2000" b="1"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13310" t="11042" r="16169" b="11876"/>
          <a:stretch/>
        </p:blipFill>
        <p:spPr>
          <a:xfrm>
            <a:off x="10972801" y="118210"/>
            <a:ext cx="857250" cy="781902"/>
          </a:xfrm>
          <a:prstGeom prst="rect">
            <a:avLst/>
          </a:prstGeom>
        </p:spPr>
      </p:pic>
    </p:spTree>
    <p:extLst>
      <p:ext uri="{BB962C8B-B14F-4D97-AF65-F5344CB8AC3E}">
        <p14:creationId xmlns:p14="http://schemas.microsoft.com/office/powerpoint/2010/main" val="382018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885" y="136526"/>
            <a:ext cx="11587166" cy="763588"/>
          </a:xfrm>
          <a:solidFill>
            <a:schemeClr val="accent6">
              <a:lumMod val="60000"/>
              <a:lumOff val="40000"/>
            </a:schemeClr>
          </a:solidFill>
        </p:spPr>
        <p:txBody>
          <a:bodyPr/>
          <a:lstStyle/>
          <a:p>
            <a:r>
              <a:rPr lang="en-US" b="1" dirty="0" smtClean="0">
                <a:latin typeface="Calibri" pitchFamily="34" charset="0"/>
                <a:cs typeface="Calibri" pitchFamily="34" charset="0"/>
              </a:rPr>
              <a:t>Diagrams -</a:t>
            </a:r>
            <a:r>
              <a:rPr lang="en-US" b="1" u="sng" dirty="0">
                <a:solidFill>
                  <a:srgbClr val="FF0000"/>
                </a:solidFill>
                <a:latin typeface="Calibri" pitchFamily="34" charset="0"/>
                <a:cs typeface="Calibri" pitchFamily="34" charset="0"/>
              </a:rPr>
              <a:t>Use Case Diagram</a:t>
            </a:r>
          </a:p>
        </p:txBody>
      </p:sp>
      <p:sp>
        <p:nvSpPr>
          <p:cNvPr id="4" name="Rectangle 3"/>
          <p:cNvSpPr/>
          <p:nvPr/>
        </p:nvSpPr>
        <p:spPr>
          <a:xfrm>
            <a:off x="242884" y="6411701"/>
            <a:ext cx="11587166" cy="400110"/>
          </a:xfrm>
          <a:prstGeom prst="rect">
            <a:avLst/>
          </a:prstGeom>
          <a:solidFill>
            <a:schemeClr val="accent6">
              <a:lumMod val="60000"/>
              <a:lumOff val="40000"/>
            </a:schemeClr>
          </a:solidFill>
        </p:spPr>
        <p:txBody>
          <a:bodyPr wrap="square">
            <a:spAutoFit/>
          </a:bodyPr>
          <a:lstStyle/>
          <a:p>
            <a:pPr algn="ctr"/>
            <a:r>
              <a:rPr lang="en-US" sz="2000" b="1" dirty="0" smtClean="0"/>
              <a:t>University Institute of Information Technology,  PMAS-Arid </a:t>
            </a:r>
            <a:r>
              <a:rPr lang="en-US" sz="2000" b="1" dirty="0"/>
              <a:t>Agriculture </a:t>
            </a:r>
            <a:r>
              <a:rPr lang="en-US" sz="2000" b="1" dirty="0" smtClean="0"/>
              <a:t>University- Rawalpindi</a:t>
            </a:r>
            <a:endParaRPr lang="en-US" sz="2000" b="1" dirty="0"/>
          </a:p>
        </p:txBody>
      </p:sp>
      <p:graphicFrame>
        <p:nvGraphicFramePr>
          <p:cNvPr id="5" name="Content Placeholder 4">
            <a:extLst>
              <a:ext uri="{FF2B5EF4-FFF2-40B4-BE49-F238E27FC236}">
                <a16:creationId xmlns:a16="http://schemas.microsoft.com/office/drawing/2014/main" id="{13AAF7A8-4ADC-4AB1-80BA-DA7EBA0457F2}"/>
              </a:ext>
            </a:extLst>
          </p:cNvPr>
          <p:cNvGraphicFramePr>
            <a:graphicFrameLocks noGrp="1" noChangeAspect="1"/>
          </p:cNvGraphicFramePr>
          <p:nvPr>
            <p:ph idx="1"/>
            <p:extLst>
              <p:ext uri="{D42A27DB-BD31-4B8C-83A1-F6EECF244321}">
                <p14:modId xmlns:p14="http://schemas.microsoft.com/office/powerpoint/2010/main" val="111567703"/>
              </p:ext>
            </p:extLst>
          </p:nvPr>
        </p:nvGraphicFramePr>
        <p:xfrm>
          <a:off x="2765206" y="1014417"/>
          <a:ext cx="6680637" cy="5314950"/>
        </p:xfrm>
        <a:graphic>
          <a:graphicData uri="http://schemas.openxmlformats.org/presentationml/2006/ole">
            <mc:AlternateContent xmlns:mc="http://schemas.openxmlformats.org/markup-compatibility/2006">
              <mc:Choice xmlns:v="urn:schemas-microsoft-com:vml" Requires="v">
                <p:oleObj spid="_x0000_s1047" r:id="rId3" imgW="10763183" imgH="8562953" progId="Visio.Drawing.15">
                  <p:embed/>
                </p:oleObj>
              </mc:Choice>
              <mc:Fallback>
                <p:oleObj r:id="rId3" imgW="10763183" imgH="8562953" progId="Visio.Drawing.15">
                  <p:embed/>
                  <p:pic>
                    <p:nvPicPr>
                      <p:cNvPr id="6" name="Object 5">
                        <a:extLst>
                          <a:ext uri="{FF2B5EF4-FFF2-40B4-BE49-F238E27FC236}">
                            <a16:creationId xmlns:a16="http://schemas.microsoft.com/office/drawing/2014/main" id="{13AAF7A8-4ADC-4AB1-80BA-DA7EBA0457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65206" y="1014417"/>
                        <a:ext cx="6680637" cy="5314950"/>
                      </a:xfrm>
                      <a:prstGeom prst="rect">
                        <a:avLst/>
                      </a:prstGeom>
                      <a:noFill/>
                    </p:spPr>
                  </p:pic>
                </p:oleObj>
              </mc:Fallback>
            </mc:AlternateContent>
          </a:graphicData>
        </a:graphic>
      </p:graphicFrame>
      <p:pic>
        <p:nvPicPr>
          <p:cNvPr id="6" name="Picture 5"/>
          <p:cNvPicPr>
            <a:picLocks noChangeAspect="1"/>
          </p:cNvPicPr>
          <p:nvPr/>
        </p:nvPicPr>
        <p:blipFill rotWithShape="1">
          <a:blip r:embed="rId5" cstate="print">
            <a:extLst>
              <a:ext uri="{28A0092B-C50C-407E-A947-70E740481C1C}">
                <a14:useLocalDpi xmlns:a14="http://schemas.microsoft.com/office/drawing/2010/main" val="0"/>
              </a:ext>
            </a:extLst>
          </a:blip>
          <a:srcRect l="13310" t="11042" r="16169" b="11876"/>
          <a:stretch/>
        </p:blipFill>
        <p:spPr>
          <a:xfrm>
            <a:off x="10972801" y="118210"/>
            <a:ext cx="857250" cy="781902"/>
          </a:xfrm>
          <a:prstGeom prst="rect">
            <a:avLst/>
          </a:prstGeom>
        </p:spPr>
      </p:pic>
    </p:spTree>
    <p:extLst>
      <p:ext uri="{BB962C8B-B14F-4D97-AF65-F5344CB8AC3E}">
        <p14:creationId xmlns:p14="http://schemas.microsoft.com/office/powerpoint/2010/main" val="40733783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885" y="136526"/>
            <a:ext cx="11587166" cy="763588"/>
          </a:xfrm>
          <a:solidFill>
            <a:schemeClr val="accent6">
              <a:lumMod val="60000"/>
              <a:lumOff val="40000"/>
            </a:schemeClr>
          </a:solidFill>
        </p:spPr>
        <p:txBody>
          <a:bodyPr/>
          <a:lstStyle/>
          <a:p>
            <a:r>
              <a:rPr lang="en-US" b="1" dirty="0" smtClean="0">
                <a:latin typeface="Calibri" pitchFamily="34" charset="0"/>
                <a:cs typeface="Calibri" pitchFamily="34" charset="0"/>
              </a:rPr>
              <a:t>Diagrams –</a:t>
            </a:r>
            <a:r>
              <a:rPr lang="en-US" b="1" u="sng" dirty="0" smtClean="0">
                <a:solidFill>
                  <a:srgbClr val="FF0000"/>
                </a:solidFill>
                <a:latin typeface="Calibri" pitchFamily="34" charset="0"/>
                <a:cs typeface="Calibri" pitchFamily="34" charset="0"/>
              </a:rPr>
              <a:t>Class Diagram</a:t>
            </a:r>
            <a:endParaRPr lang="en-US" b="1" u="sng" dirty="0">
              <a:solidFill>
                <a:srgbClr val="FF0000"/>
              </a:solidFill>
              <a:latin typeface="Calibri" pitchFamily="34" charset="0"/>
              <a:cs typeface="Calibri" pitchFamily="34" charset="0"/>
            </a:endParaRPr>
          </a:p>
        </p:txBody>
      </p:sp>
      <p:sp>
        <p:nvSpPr>
          <p:cNvPr id="4" name="Rectangle 3"/>
          <p:cNvSpPr/>
          <p:nvPr/>
        </p:nvSpPr>
        <p:spPr>
          <a:xfrm>
            <a:off x="242884" y="6411701"/>
            <a:ext cx="11587166" cy="400110"/>
          </a:xfrm>
          <a:prstGeom prst="rect">
            <a:avLst/>
          </a:prstGeom>
          <a:solidFill>
            <a:schemeClr val="accent6">
              <a:lumMod val="60000"/>
              <a:lumOff val="40000"/>
            </a:schemeClr>
          </a:solidFill>
        </p:spPr>
        <p:txBody>
          <a:bodyPr wrap="square">
            <a:spAutoFit/>
          </a:bodyPr>
          <a:lstStyle/>
          <a:p>
            <a:pPr algn="ctr"/>
            <a:r>
              <a:rPr lang="en-US" sz="2000" b="1" dirty="0" smtClean="0"/>
              <a:t>University Institute of Information Technology,  PMAS-Arid </a:t>
            </a:r>
            <a:r>
              <a:rPr lang="en-US" sz="2000" b="1" dirty="0"/>
              <a:t>Agriculture </a:t>
            </a:r>
            <a:r>
              <a:rPr lang="en-US" sz="2000" b="1" dirty="0" smtClean="0"/>
              <a:t>University- Rawalpindi</a:t>
            </a:r>
            <a:endParaRPr lang="en-US" sz="2000" b="1" dirty="0"/>
          </a:p>
        </p:txBody>
      </p:sp>
      <p:graphicFrame>
        <p:nvGraphicFramePr>
          <p:cNvPr id="6" name="Object 5">
            <a:extLst>
              <a:ext uri="{FF2B5EF4-FFF2-40B4-BE49-F238E27FC236}">
                <a16:creationId xmlns:a16="http://schemas.microsoft.com/office/drawing/2014/main" id="{1C0CC64D-41BF-451C-8192-9B2011B88CD4}"/>
              </a:ext>
            </a:extLst>
          </p:cNvPr>
          <p:cNvGraphicFramePr>
            <a:graphicFrameLocks noChangeAspect="1"/>
          </p:cNvGraphicFramePr>
          <p:nvPr>
            <p:extLst>
              <p:ext uri="{D42A27DB-BD31-4B8C-83A1-F6EECF244321}">
                <p14:modId xmlns:p14="http://schemas.microsoft.com/office/powerpoint/2010/main" val="4064209854"/>
              </p:ext>
            </p:extLst>
          </p:nvPr>
        </p:nvGraphicFramePr>
        <p:xfrm>
          <a:off x="2217088" y="900114"/>
          <a:ext cx="7638757" cy="5618722"/>
        </p:xfrm>
        <a:graphic>
          <a:graphicData uri="http://schemas.openxmlformats.org/presentationml/2006/ole">
            <mc:AlternateContent xmlns:mc="http://schemas.openxmlformats.org/markup-compatibility/2006">
              <mc:Choice xmlns:v="urn:schemas-microsoft-com:vml" Requires="v">
                <p:oleObj spid="_x0000_s2071" r:id="rId3" imgW="11801397" imgH="8448487" progId="Visio.Drawing.15">
                  <p:embed/>
                </p:oleObj>
              </mc:Choice>
              <mc:Fallback>
                <p:oleObj r:id="rId3" imgW="11801397" imgH="8448487" progId="Visio.Drawing.15">
                  <p:embed/>
                  <p:pic>
                    <p:nvPicPr>
                      <p:cNvPr id="7" name="Object 6">
                        <a:extLst>
                          <a:ext uri="{FF2B5EF4-FFF2-40B4-BE49-F238E27FC236}">
                            <a16:creationId xmlns:a16="http://schemas.microsoft.com/office/drawing/2014/main" id="{1C0CC64D-41BF-451C-8192-9B2011B88C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7088" y="900114"/>
                        <a:ext cx="7638757" cy="5618722"/>
                      </a:xfrm>
                      <a:prstGeom prst="rect">
                        <a:avLst/>
                      </a:prstGeom>
                      <a:noFill/>
                    </p:spPr>
                  </p:pic>
                </p:oleObj>
              </mc:Fallback>
            </mc:AlternateContent>
          </a:graphicData>
        </a:graphic>
      </p:graphicFrame>
      <p:pic>
        <p:nvPicPr>
          <p:cNvPr id="5" name="Picture 4"/>
          <p:cNvPicPr>
            <a:picLocks noChangeAspect="1"/>
          </p:cNvPicPr>
          <p:nvPr/>
        </p:nvPicPr>
        <p:blipFill rotWithShape="1">
          <a:blip r:embed="rId5" cstate="print">
            <a:extLst>
              <a:ext uri="{28A0092B-C50C-407E-A947-70E740481C1C}">
                <a14:useLocalDpi xmlns:a14="http://schemas.microsoft.com/office/drawing/2010/main" val="0"/>
              </a:ext>
            </a:extLst>
          </a:blip>
          <a:srcRect l="13310" t="11042" r="16169" b="11876"/>
          <a:stretch/>
        </p:blipFill>
        <p:spPr>
          <a:xfrm>
            <a:off x="10972801" y="118210"/>
            <a:ext cx="857250" cy="781902"/>
          </a:xfrm>
          <a:prstGeom prst="rect">
            <a:avLst/>
          </a:prstGeom>
        </p:spPr>
      </p:pic>
    </p:spTree>
    <p:extLst>
      <p:ext uri="{BB962C8B-B14F-4D97-AF65-F5344CB8AC3E}">
        <p14:creationId xmlns:p14="http://schemas.microsoft.com/office/powerpoint/2010/main" val="31964200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885" y="136526"/>
            <a:ext cx="11587166" cy="763588"/>
          </a:xfrm>
          <a:solidFill>
            <a:schemeClr val="accent6">
              <a:lumMod val="60000"/>
              <a:lumOff val="40000"/>
            </a:schemeClr>
          </a:solidFill>
        </p:spPr>
        <p:txBody>
          <a:bodyPr/>
          <a:lstStyle/>
          <a:p>
            <a:r>
              <a:rPr lang="en-US" b="1" dirty="0" smtClean="0">
                <a:latin typeface="Calibri" pitchFamily="34" charset="0"/>
                <a:cs typeface="Calibri" pitchFamily="34" charset="0"/>
              </a:rPr>
              <a:t>Diagrams –</a:t>
            </a:r>
            <a:r>
              <a:rPr lang="en-US" b="1" u="sng" dirty="0" smtClean="0">
                <a:solidFill>
                  <a:srgbClr val="FF0000"/>
                </a:solidFill>
                <a:latin typeface="Calibri" pitchFamily="34" charset="0"/>
                <a:cs typeface="Calibri" pitchFamily="34" charset="0"/>
              </a:rPr>
              <a:t>Sequence Diagram</a:t>
            </a:r>
            <a:endParaRPr lang="en-US" b="1" u="sng" dirty="0">
              <a:solidFill>
                <a:srgbClr val="FF0000"/>
              </a:solidFill>
              <a:latin typeface="Calibri" pitchFamily="34" charset="0"/>
              <a:cs typeface="Calibri" pitchFamily="34" charset="0"/>
            </a:endParaRPr>
          </a:p>
        </p:txBody>
      </p:sp>
      <p:sp>
        <p:nvSpPr>
          <p:cNvPr id="4" name="Rectangle 3"/>
          <p:cNvSpPr/>
          <p:nvPr/>
        </p:nvSpPr>
        <p:spPr>
          <a:xfrm>
            <a:off x="242884" y="6411701"/>
            <a:ext cx="11587166" cy="400110"/>
          </a:xfrm>
          <a:prstGeom prst="rect">
            <a:avLst/>
          </a:prstGeom>
          <a:solidFill>
            <a:schemeClr val="accent6">
              <a:lumMod val="60000"/>
              <a:lumOff val="40000"/>
            </a:schemeClr>
          </a:solidFill>
        </p:spPr>
        <p:txBody>
          <a:bodyPr wrap="square">
            <a:spAutoFit/>
          </a:bodyPr>
          <a:lstStyle/>
          <a:p>
            <a:pPr algn="ctr"/>
            <a:r>
              <a:rPr lang="en-US" sz="2000" b="1" dirty="0" smtClean="0"/>
              <a:t>University Institute of Information Technology,  PMAS-Arid </a:t>
            </a:r>
            <a:r>
              <a:rPr lang="en-US" sz="2000" b="1" dirty="0"/>
              <a:t>Agriculture </a:t>
            </a:r>
            <a:r>
              <a:rPr lang="en-US" sz="2000" b="1" dirty="0" smtClean="0"/>
              <a:t>University- Rawalpindi</a:t>
            </a:r>
            <a:endParaRPr lang="en-US" sz="2000" b="1" dirty="0"/>
          </a:p>
        </p:txBody>
      </p:sp>
      <p:graphicFrame>
        <p:nvGraphicFramePr>
          <p:cNvPr id="5" name="Object 4">
            <a:extLst>
              <a:ext uri="{FF2B5EF4-FFF2-40B4-BE49-F238E27FC236}">
                <a16:creationId xmlns:a16="http://schemas.microsoft.com/office/drawing/2014/main" id="{AB031610-F5A8-43B8-95D8-2C117D451B4B}"/>
              </a:ext>
            </a:extLst>
          </p:cNvPr>
          <p:cNvGraphicFramePr>
            <a:graphicFrameLocks noChangeAspect="1"/>
          </p:cNvGraphicFramePr>
          <p:nvPr>
            <p:extLst>
              <p:ext uri="{D42A27DB-BD31-4B8C-83A1-F6EECF244321}">
                <p14:modId xmlns:p14="http://schemas.microsoft.com/office/powerpoint/2010/main" val="715318870"/>
              </p:ext>
            </p:extLst>
          </p:nvPr>
        </p:nvGraphicFramePr>
        <p:xfrm>
          <a:off x="2670004" y="1014414"/>
          <a:ext cx="8017046" cy="5274226"/>
        </p:xfrm>
        <a:graphic>
          <a:graphicData uri="http://schemas.openxmlformats.org/presentationml/2006/ole">
            <mc:AlternateContent xmlns:mc="http://schemas.openxmlformats.org/markup-compatibility/2006">
              <mc:Choice xmlns:v="urn:schemas-microsoft-com:vml" Requires="v">
                <p:oleObj spid="_x0000_s3095" r:id="rId3" imgW="13601700" imgH="9582154" progId="Visio.Drawing.15">
                  <p:embed/>
                </p:oleObj>
              </mc:Choice>
              <mc:Fallback>
                <p:oleObj r:id="rId3" imgW="13601700" imgH="9582154" progId="Visio.Drawing.15">
                  <p:embed/>
                  <p:pic>
                    <p:nvPicPr>
                      <p:cNvPr id="6" name="Object 5">
                        <a:extLst>
                          <a:ext uri="{FF2B5EF4-FFF2-40B4-BE49-F238E27FC236}">
                            <a16:creationId xmlns:a16="http://schemas.microsoft.com/office/drawing/2014/main" id="{AB031610-F5A8-43B8-95D8-2C117D451B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70004" y="1014414"/>
                        <a:ext cx="8017046" cy="5274226"/>
                      </a:xfrm>
                      <a:prstGeom prst="rect">
                        <a:avLst/>
                      </a:prstGeom>
                      <a:noFill/>
                    </p:spPr>
                  </p:pic>
                </p:oleObj>
              </mc:Fallback>
            </mc:AlternateContent>
          </a:graphicData>
        </a:graphic>
      </p:graphicFrame>
      <p:pic>
        <p:nvPicPr>
          <p:cNvPr id="6" name="Picture 5"/>
          <p:cNvPicPr>
            <a:picLocks noChangeAspect="1"/>
          </p:cNvPicPr>
          <p:nvPr/>
        </p:nvPicPr>
        <p:blipFill rotWithShape="1">
          <a:blip r:embed="rId5" cstate="print">
            <a:extLst>
              <a:ext uri="{28A0092B-C50C-407E-A947-70E740481C1C}">
                <a14:useLocalDpi xmlns:a14="http://schemas.microsoft.com/office/drawing/2010/main" val="0"/>
              </a:ext>
            </a:extLst>
          </a:blip>
          <a:srcRect l="13310" t="11042" r="16169" b="11876"/>
          <a:stretch/>
        </p:blipFill>
        <p:spPr>
          <a:xfrm>
            <a:off x="10972801" y="118210"/>
            <a:ext cx="857250" cy="781902"/>
          </a:xfrm>
          <a:prstGeom prst="rect">
            <a:avLst/>
          </a:prstGeom>
        </p:spPr>
      </p:pic>
    </p:spTree>
    <p:extLst>
      <p:ext uri="{BB962C8B-B14F-4D97-AF65-F5344CB8AC3E}">
        <p14:creationId xmlns:p14="http://schemas.microsoft.com/office/powerpoint/2010/main" val="12769451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885" y="122238"/>
            <a:ext cx="11587166" cy="763588"/>
          </a:xfrm>
          <a:solidFill>
            <a:schemeClr val="accent6">
              <a:lumMod val="60000"/>
              <a:lumOff val="40000"/>
            </a:schemeClr>
          </a:solidFill>
        </p:spPr>
        <p:txBody>
          <a:bodyPr/>
          <a:lstStyle/>
          <a:p>
            <a:r>
              <a:rPr lang="en-US" b="1" dirty="0" smtClean="0">
                <a:latin typeface="Calibri" pitchFamily="34" charset="0"/>
                <a:cs typeface="Calibri" pitchFamily="34" charset="0"/>
              </a:rPr>
              <a:t>Diagrams </a:t>
            </a:r>
            <a:r>
              <a:rPr lang="en-US" b="1" dirty="0" smtClean="0">
                <a:latin typeface="Calibri" pitchFamily="34" charset="0"/>
                <a:cs typeface="Calibri" pitchFamily="34" charset="0"/>
              </a:rPr>
              <a:t>–</a:t>
            </a:r>
            <a:endParaRPr lang="en-US" b="1" u="sng" dirty="0">
              <a:solidFill>
                <a:srgbClr val="FF0000"/>
              </a:solidFill>
              <a:latin typeface="Calibri" pitchFamily="34" charset="0"/>
              <a:cs typeface="Calibri" pitchFamily="34" charset="0"/>
            </a:endParaRPr>
          </a:p>
        </p:txBody>
      </p:sp>
      <p:sp>
        <p:nvSpPr>
          <p:cNvPr id="4" name="Rectangle 3"/>
          <p:cNvSpPr/>
          <p:nvPr/>
        </p:nvSpPr>
        <p:spPr>
          <a:xfrm>
            <a:off x="242884" y="6411701"/>
            <a:ext cx="11587166" cy="400110"/>
          </a:xfrm>
          <a:prstGeom prst="rect">
            <a:avLst/>
          </a:prstGeom>
          <a:solidFill>
            <a:schemeClr val="accent6">
              <a:lumMod val="60000"/>
              <a:lumOff val="40000"/>
            </a:schemeClr>
          </a:solidFill>
        </p:spPr>
        <p:txBody>
          <a:bodyPr wrap="square">
            <a:spAutoFit/>
          </a:bodyPr>
          <a:lstStyle/>
          <a:p>
            <a:pPr algn="ctr"/>
            <a:r>
              <a:rPr lang="en-US" sz="2000" b="1" dirty="0" smtClean="0"/>
              <a:t>University Institute of Information Technology,  PMAS-Arid </a:t>
            </a:r>
            <a:r>
              <a:rPr lang="en-US" sz="2000" b="1" dirty="0"/>
              <a:t>Agriculture </a:t>
            </a:r>
            <a:r>
              <a:rPr lang="en-US" sz="2000" b="1" dirty="0" smtClean="0"/>
              <a:t>University- Rawalpindi</a:t>
            </a:r>
            <a:endParaRPr lang="en-US" sz="2000" b="1" dirty="0"/>
          </a:p>
        </p:txBody>
      </p:sp>
      <p:sp>
        <p:nvSpPr>
          <p:cNvPr id="5" name="Rounded Rectangular Callout 4"/>
          <p:cNvSpPr/>
          <p:nvPr/>
        </p:nvSpPr>
        <p:spPr>
          <a:xfrm>
            <a:off x="8829672" y="1114410"/>
            <a:ext cx="2686050" cy="771530"/>
          </a:xfrm>
          <a:prstGeom prst="wedgeRoundRectCallout">
            <a:avLst>
              <a:gd name="adj1" fmla="val -93174"/>
              <a:gd name="adj2" fmla="val 28657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Add the Diagrams as Per Your </a:t>
            </a:r>
            <a:r>
              <a:rPr lang="en-US" b="1" dirty="0" err="1" smtClean="0"/>
              <a:t>Proejct</a:t>
            </a:r>
            <a:r>
              <a:rPr lang="en-US" b="1" dirty="0" smtClean="0"/>
              <a:t> Status</a:t>
            </a:r>
            <a:endParaRPr lang="en-US" b="1" dirty="0"/>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13310" t="11042" r="16169" b="11876"/>
          <a:stretch/>
        </p:blipFill>
        <p:spPr>
          <a:xfrm>
            <a:off x="10972801" y="118210"/>
            <a:ext cx="857250" cy="781902"/>
          </a:xfrm>
          <a:prstGeom prst="rect">
            <a:avLst/>
          </a:prstGeom>
        </p:spPr>
      </p:pic>
    </p:spTree>
    <p:extLst>
      <p:ext uri="{BB962C8B-B14F-4D97-AF65-F5344CB8AC3E}">
        <p14:creationId xmlns:p14="http://schemas.microsoft.com/office/powerpoint/2010/main" val="38127437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885" y="136526"/>
            <a:ext cx="11587166" cy="763588"/>
          </a:xfrm>
          <a:solidFill>
            <a:schemeClr val="accent6">
              <a:lumMod val="60000"/>
              <a:lumOff val="40000"/>
            </a:schemeClr>
          </a:solidFill>
        </p:spPr>
        <p:txBody>
          <a:bodyPr/>
          <a:lstStyle/>
          <a:p>
            <a:r>
              <a:rPr lang="en-US" b="1" dirty="0" smtClean="0">
                <a:latin typeface="Calibri" pitchFamily="34" charset="0"/>
                <a:cs typeface="Calibri" pitchFamily="34" charset="0"/>
              </a:rPr>
              <a:t>Tasks Distribution</a:t>
            </a:r>
            <a:endParaRPr lang="en-US" b="1" u="sng" dirty="0">
              <a:solidFill>
                <a:srgbClr val="FF0000"/>
              </a:solidFill>
              <a:latin typeface="Calibri" pitchFamily="34" charset="0"/>
              <a:cs typeface="Calibri" pitchFamily="34" charset="0"/>
            </a:endParaRPr>
          </a:p>
        </p:txBody>
      </p:sp>
      <p:sp>
        <p:nvSpPr>
          <p:cNvPr id="4" name="Rectangle 3"/>
          <p:cNvSpPr/>
          <p:nvPr/>
        </p:nvSpPr>
        <p:spPr>
          <a:xfrm>
            <a:off x="242884" y="6411701"/>
            <a:ext cx="11587166" cy="400110"/>
          </a:xfrm>
          <a:prstGeom prst="rect">
            <a:avLst/>
          </a:prstGeom>
          <a:solidFill>
            <a:schemeClr val="accent6">
              <a:lumMod val="60000"/>
              <a:lumOff val="40000"/>
            </a:schemeClr>
          </a:solidFill>
        </p:spPr>
        <p:txBody>
          <a:bodyPr wrap="square">
            <a:spAutoFit/>
          </a:bodyPr>
          <a:lstStyle/>
          <a:p>
            <a:pPr algn="ctr"/>
            <a:r>
              <a:rPr lang="en-US" sz="2000" b="1" dirty="0" smtClean="0"/>
              <a:t>University Institute of Information Technology,  PMAS-Arid </a:t>
            </a:r>
            <a:r>
              <a:rPr lang="en-US" sz="2000" b="1" dirty="0"/>
              <a:t>Agriculture </a:t>
            </a:r>
            <a:r>
              <a:rPr lang="en-US" sz="2000" b="1" dirty="0" smtClean="0"/>
              <a:t>University- Rawalpindi</a:t>
            </a:r>
            <a:endParaRPr lang="en-US" sz="2000" b="1" dirty="0"/>
          </a:p>
        </p:txBody>
      </p:sp>
      <p:graphicFrame>
        <p:nvGraphicFramePr>
          <p:cNvPr id="5" name="Content Placeholder 3"/>
          <p:cNvGraphicFramePr>
            <a:graphicFrameLocks noGrp="1"/>
          </p:cNvGraphicFramePr>
          <p:nvPr>
            <p:ph idx="1"/>
            <p:extLst>
              <p:ext uri="{D42A27DB-BD31-4B8C-83A1-F6EECF244321}">
                <p14:modId xmlns:p14="http://schemas.microsoft.com/office/powerpoint/2010/main" val="1294040571"/>
              </p:ext>
            </p:extLst>
          </p:nvPr>
        </p:nvGraphicFramePr>
        <p:xfrm>
          <a:off x="414337" y="1271588"/>
          <a:ext cx="10929938" cy="4417695"/>
        </p:xfrm>
        <a:graphic>
          <a:graphicData uri="http://schemas.openxmlformats.org/drawingml/2006/table">
            <a:tbl>
              <a:tblPr firstRow="1" bandRow="1">
                <a:tableStyleId>{5940675A-B579-460E-94D1-54222C63F5DA}</a:tableStyleId>
              </a:tblPr>
              <a:tblGrid>
                <a:gridCol w="3434581">
                  <a:extLst>
                    <a:ext uri="{9D8B030D-6E8A-4147-A177-3AD203B41FA5}">
                      <a16:colId xmlns:a16="http://schemas.microsoft.com/office/drawing/2014/main" val="20000"/>
                    </a:ext>
                  </a:extLst>
                </a:gridCol>
                <a:gridCol w="7495357">
                  <a:extLst>
                    <a:ext uri="{9D8B030D-6E8A-4147-A177-3AD203B41FA5}">
                      <a16:colId xmlns:a16="http://schemas.microsoft.com/office/drawing/2014/main" val="20001"/>
                    </a:ext>
                  </a:extLst>
                </a:gridCol>
              </a:tblGrid>
              <a:tr h="485775">
                <a:tc>
                  <a:txBody>
                    <a:bodyPr/>
                    <a:lstStyle/>
                    <a:p>
                      <a:pPr algn="ctr"/>
                      <a:r>
                        <a:rPr lang="en-GB" sz="2400" b="1" dirty="0" smtClean="0">
                          <a:latin typeface="Times New Roman" panose="02020603050405020304" pitchFamily="18" charset="0"/>
                          <a:cs typeface="Times New Roman" panose="02020603050405020304" pitchFamily="18" charset="0"/>
                        </a:rPr>
                        <a:t>Group Members </a:t>
                      </a:r>
                      <a:endParaRPr lang="en-GB" sz="2400" b="1" dirty="0">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tc>
                  <a:txBody>
                    <a:bodyPr/>
                    <a:lstStyle/>
                    <a:p>
                      <a:pPr algn="l"/>
                      <a:r>
                        <a:rPr lang="en-GB" sz="2400" b="1" dirty="0" smtClean="0">
                          <a:latin typeface="Times New Roman" panose="02020603050405020304" pitchFamily="18" charset="0"/>
                          <a:cs typeface="Times New Roman" panose="02020603050405020304" pitchFamily="18" charset="0"/>
                        </a:rPr>
                        <a:t>Responsibilities</a:t>
                      </a:r>
                      <a:endParaRPr lang="en-GB" sz="2400" b="1" dirty="0" smtClean="0">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extLst>
                  <a:ext uri="{0D108BD9-81ED-4DB2-BD59-A6C34878D82A}">
                    <a16:rowId xmlns:a16="http://schemas.microsoft.com/office/drawing/2014/main" val="10000"/>
                  </a:ext>
                </a:extLst>
              </a:tr>
              <a:tr h="957263">
                <a:tc>
                  <a:txBody>
                    <a:bodyPr/>
                    <a:lstStyle/>
                    <a:p>
                      <a:pPr algn="l"/>
                      <a:r>
                        <a:rPr lang="en-GB" sz="2000" b="1" dirty="0" smtClean="0">
                          <a:latin typeface="Times New Roman" panose="02020603050405020304" pitchFamily="18" charset="0"/>
                          <a:cs typeface="Times New Roman" panose="02020603050405020304" pitchFamily="18" charset="0"/>
                        </a:rPr>
                        <a:t>Muhammad Abdullah</a:t>
                      </a:r>
                      <a:endParaRPr lang="en-GB" sz="2000" b="1" dirty="0">
                        <a:latin typeface="Times New Roman" panose="02020603050405020304" pitchFamily="18" charset="0"/>
                        <a:cs typeface="Times New Roman" panose="02020603050405020304" pitchFamily="18" charset="0"/>
                      </a:endParaRPr>
                    </a:p>
                  </a:txBody>
                  <a:tcPr/>
                </a:tc>
                <a:tc>
                  <a:txBody>
                    <a:bodyPr/>
                    <a:lstStyle/>
                    <a:p>
                      <a:pPr algn="l">
                        <a:buFont typeface="Arial" panose="020B0604020202020204" pitchFamily="34" charset="0"/>
                        <a:buChar char="•"/>
                      </a:pPr>
                      <a:r>
                        <a:rPr lang="en-GB" sz="2000" dirty="0" smtClean="0">
                          <a:latin typeface="Times New Roman" panose="02020603050405020304" pitchFamily="18" charset="0"/>
                          <a:cs typeface="Times New Roman" panose="02020603050405020304" pitchFamily="18" charset="0"/>
                        </a:rPr>
                        <a:t>Creating Database,</a:t>
                      </a:r>
                      <a:r>
                        <a:rPr lang="en-GB" sz="2000" baseline="0" dirty="0" smtClean="0">
                          <a:latin typeface="Times New Roman" panose="02020603050405020304" pitchFamily="18" charset="0"/>
                          <a:cs typeface="Times New Roman" panose="02020603050405020304" pitchFamily="18" charset="0"/>
                        </a:rPr>
                        <a:t> Defining Tables in Database</a:t>
                      </a:r>
                      <a:endParaRPr lang="en-GB" sz="2000" dirty="0" smtClean="0">
                        <a:latin typeface="Times New Roman" panose="02020603050405020304" pitchFamily="18"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smtClean="0">
                          <a:latin typeface="Times New Roman" panose="02020603050405020304" pitchFamily="18" charset="0"/>
                          <a:cs typeface="Times New Roman" panose="02020603050405020304" pitchFamily="18" charset="0"/>
                        </a:rPr>
                        <a:t>Designing  Interfaces-</a:t>
                      </a:r>
                      <a:r>
                        <a:rPr lang="en-GB" sz="2000" baseline="0" dirty="0" smtClean="0">
                          <a:latin typeface="Times New Roman" panose="02020603050405020304" pitchFamily="18" charset="0"/>
                          <a:cs typeface="Times New Roman" panose="02020603050405020304" pitchFamily="18" charset="0"/>
                        </a:rPr>
                        <a:t> Designing and Coding for Contact Us and   </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baseline="0" dirty="0" smtClean="0">
                          <a:latin typeface="Times New Roman" panose="02020603050405020304" pitchFamily="18" charset="0"/>
                          <a:cs typeface="Times New Roman" panose="02020603050405020304" pitchFamily="18" charset="0"/>
                        </a:rPr>
                        <a:t>   Feedback Page</a:t>
                      </a:r>
                      <a:endParaRPr lang="en-GB" sz="2000" dirty="0" smtClean="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GB" sz="2000" dirty="0" smtClean="0">
                          <a:latin typeface="Times New Roman" panose="02020603050405020304" pitchFamily="18" charset="0"/>
                          <a:cs typeface="Times New Roman" panose="02020603050405020304" pitchFamily="18" charset="0"/>
                        </a:rPr>
                        <a:t>Connection </a:t>
                      </a:r>
                      <a:r>
                        <a:rPr lang="en-GB" sz="2000" dirty="0" smtClean="0">
                          <a:latin typeface="Times New Roman" panose="02020603050405020304" pitchFamily="18" charset="0"/>
                          <a:cs typeface="Times New Roman" panose="02020603050405020304" pitchFamily="18" charset="0"/>
                        </a:rPr>
                        <a:t>Establishment</a:t>
                      </a:r>
                    </a:p>
                    <a:p>
                      <a:pPr algn="l">
                        <a:buFont typeface="Arial" panose="020B0604020202020204" pitchFamily="34" charset="0"/>
                        <a:buChar char="•"/>
                      </a:pPr>
                      <a:r>
                        <a:rPr lang="en-GB" sz="2000" dirty="0" smtClean="0">
                          <a:latin typeface="Times New Roman" panose="02020603050405020304" pitchFamily="18" charset="0"/>
                          <a:cs typeface="Times New Roman" panose="02020603050405020304" pitchFamily="18" charset="0"/>
                        </a:rPr>
                        <a:t>Documentation </a:t>
                      </a:r>
                      <a:endParaRPr lang="en-GB" sz="2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1"/>
                  </a:ext>
                </a:extLst>
              </a:tr>
              <a:tr h="957263">
                <a:tc>
                  <a:txBody>
                    <a:bodyPr/>
                    <a:lstStyle/>
                    <a:p>
                      <a:pPr algn="l"/>
                      <a:r>
                        <a:rPr lang="en-GB" sz="2000" b="1" dirty="0" smtClean="0">
                          <a:latin typeface="Times New Roman" panose="02020603050405020304" pitchFamily="18" charset="0"/>
                          <a:cs typeface="Times New Roman" panose="02020603050405020304" pitchFamily="18" charset="0"/>
                        </a:rPr>
                        <a:t>Toba Rehman</a:t>
                      </a:r>
                      <a:endParaRPr lang="en-GB" sz="2000" b="1"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smtClean="0">
                          <a:latin typeface="Times New Roman" panose="02020603050405020304" pitchFamily="18" charset="0"/>
                          <a:cs typeface="Times New Roman" panose="02020603050405020304" pitchFamily="18" charset="0"/>
                        </a:rPr>
                        <a:t>Defining Stored Procedures for Insert, Update,</a:t>
                      </a:r>
                      <a:r>
                        <a:rPr lang="en-GB" sz="2000" baseline="0" dirty="0" smtClean="0">
                          <a:latin typeface="Times New Roman" panose="02020603050405020304" pitchFamily="18" charset="0"/>
                          <a:cs typeface="Times New Roman" panose="02020603050405020304" pitchFamily="18" charset="0"/>
                        </a:rPr>
                        <a:t> Delete  SQL Queries</a:t>
                      </a:r>
                      <a:endParaRPr lang="en-GB" sz="2000" dirty="0" smtClean="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GB" sz="2000" dirty="0" smtClean="0">
                          <a:latin typeface="Times New Roman" panose="02020603050405020304" pitchFamily="18" charset="0"/>
                          <a:cs typeface="Times New Roman" panose="02020603050405020304" pitchFamily="18" charset="0"/>
                        </a:rPr>
                        <a:t>Designing  Interfaces-</a:t>
                      </a:r>
                      <a:r>
                        <a:rPr lang="en-GB" sz="2000" baseline="0" dirty="0" smtClean="0">
                          <a:latin typeface="Times New Roman" panose="02020603050405020304" pitchFamily="18" charset="0"/>
                          <a:cs typeface="Times New Roman" panose="02020603050405020304" pitchFamily="18" charset="0"/>
                        </a:rPr>
                        <a:t> Designing Template/Master Page</a:t>
                      </a:r>
                      <a:endParaRPr lang="en-GB" sz="2000" dirty="0" smtClean="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GB" sz="2000" baseline="0" dirty="0" smtClean="0">
                          <a:latin typeface="Times New Roman" panose="02020603050405020304" pitchFamily="18" charset="0"/>
                          <a:cs typeface="Times New Roman" panose="02020603050405020304" pitchFamily="18" charset="0"/>
                        </a:rPr>
                        <a:t>Coding</a:t>
                      </a:r>
                      <a:r>
                        <a:rPr lang="en-US" altLang="en-GB" sz="2000" baseline="0" dirty="0" smtClean="0">
                          <a:latin typeface="Times New Roman" panose="02020603050405020304" pitchFamily="18" charset="0"/>
                          <a:cs typeface="Times New Roman" panose="02020603050405020304" pitchFamily="18" charset="0"/>
                        </a:rPr>
                        <a:t>-front page interfaces</a:t>
                      </a:r>
                      <a:r>
                        <a:rPr lang="en-GB" sz="2000" baseline="0" dirty="0" smtClean="0">
                          <a:latin typeface="Times New Roman" panose="02020603050405020304" pitchFamily="18" charset="0"/>
                          <a:cs typeface="Times New Roman" panose="02020603050405020304" pitchFamily="18" charset="0"/>
                        </a:rPr>
                        <a:t> </a:t>
                      </a:r>
                      <a:endParaRPr lang="en-GB" sz="2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2"/>
                  </a:ext>
                </a:extLst>
              </a:tr>
              <a:tr h="957263">
                <a:tc>
                  <a:txBody>
                    <a:bodyPr/>
                    <a:lstStyle/>
                    <a:p>
                      <a:pPr algn="l"/>
                      <a:r>
                        <a:rPr lang="en-GB" sz="2000" b="1" dirty="0" err="1" smtClean="0">
                          <a:latin typeface="Times New Roman" panose="02020603050405020304" pitchFamily="18" charset="0"/>
                          <a:cs typeface="Times New Roman" panose="02020603050405020304" pitchFamily="18" charset="0"/>
                        </a:rPr>
                        <a:t>Barira</a:t>
                      </a:r>
                      <a:r>
                        <a:rPr lang="en-GB" sz="2000" b="1" dirty="0" smtClean="0">
                          <a:latin typeface="Times New Roman" panose="02020603050405020304" pitchFamily="18" charset="0"/>
                          <a:cs typeface="Times New Roman" panose="02020603050405020304" pitchFamily="18" charset="0"/>
                        </a:rPr>
                        <a:t> Rehman</a:t>
                      </a:r>
                      <a:endParaRPr lang="en-GB" sz="2000" b="1"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000" dirty="0" smtClean="0">
                          <a:latin typeface="Times New Roman" panose="02020603050405020304" pitchFamily="18" charset="0"/>
                          <a:cs typeface="Times New Roman" panose="02020603050405020304" pitchFamily="18" charset="0"/>
                        </a:rPr>
                        <a:t>Defining Views in Database for Filling </a:t>
                      </a:r>
                      <a:r>
                        <a:rPr lang="en-GB" sz="2000" dirty="0" err="1" smtClean="0">
                          <a:latin typeface="Times New Roman" panose="02020603050405020304" pitchFamily="18" charset="0"/>
                          <a:cs typeface="Times New Roman" panose="02020603050405020304" pitchFamily="18" charset="0"/>
                        </a:rPr>
                        <a:t>Gridview</a:t>
                      </a:r>
                      <a:r>
                        <a:rPr lang="en-GB" sz="2000" dirty="0" smtClean="0">
                          <a:latin typeface="Times New Roman" panose="02020603050405020304" pitchFamily="18" charset="0"/>
                          <a:cs typeface="Times New Roman" panose="02020603050405020304" pitchFamily="18" charset="0"/>
                        </a:rPr>
                        <a:t>,  </a:t>
                      </a:r>
                      <a:r>
                        <a:rPr lang="en-GB" sz="2000" dirty="0" err="1" smtClean="0">
                          <a:latin typeface="Times New Roman" panose="02020603050405020304" pitchFamily="18" charset="0"/>
                          <a:cs typeface="Times New Roman" panose="02020603050405020304" pitchFamily="18" charset="0"/>
                        </a:rPr>
                        <a:t>ComboBox</a:t>
                      </a:r>
                      <a:endParaRPr lang="en-GB" sz="2000" dirty="0" smtClean="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GB" sz="2000" dirty="0" smtClean="0">
                          <a:latin typeface="Times New Roman" panose="02020603050405020304" pitchFamily="18" charset="0"/>
                          <a:cs typeface="Times New Roman" panose="02020603050405020304" pitchFamily="18" charset="0"/>
                        </a:rPr>
                        <a:t>Designing  Interfaces-</a:t>
                      </a:r>
                      <a:r>
                        <a:rPr lang="en-GB" sz="2000" baseline="0" dirty="0" smtClean="0">
                          <a:latin typeface="Times New Roman" panose="02020603050405020304" pitchFamily="18" charset="0"/>
                          <a:cs typeface="Times New Roman" panose="02020603050405020304" pitchFamily="18" charset="0"/>
                        </a:rPr>
                        <a:t> </a:t>
                      </a:r>
                      <a:r>
                        <a:rPr lang="en-GB" sz="2000" baseline="0" dirty="0" err="1" smtClean="0">
                          <a:latin typeface="Times New Roman" panose="02020603050405020304" pitchFamily="18" charset="0"/>
                          <a:cs typeface="Times New Roman" panose="02020603050405020304" pitchFamily="18" charset="0"/>
                        </a:rPr>
                        <a:t>SignUp</a:t>
                      </a:r>
                      <a:r>
                        <a:rPr lang="en-GB" sz="2000" baseline="0" dirty="0" smtClean="0">
                          <a:latin typeface="Times New Roman" panose="02020603050405020304" pitchFamily="18" charset="0"/>
                          <a:cs typeface="Times New Roman" panose="02020603050405020304" pitchFamily="18" charset="0"/>
                        </a:rPr>
                        <a:t> Form and </a:t>
                      </a:r>
                      <a:r>
                        <a:rPr lang="en-GB" sz="2000" baseline="0" dirty="0" err="1" smtClean="0">
                          <a:latin typeface="Times New Roman" panose="02020603050405020304" pitchFamily="18" charset="0"/>
                          <a:cs typeface="Times New Roman" panose="02020603050405020304" pitchFamily="18" charset="0"/>
                        </a:rPr>
                        <a:t>SignIn</a:t>
                      </a:r>
                      <a:r>
                        <a:rPr lang="en-GB" sz="2000" baseline="0" dirty="0" smtClean="0">
                          <a:latin typeface="Times New Roman" panose="02020603050405020304" pitchFamily="18" charset="0"/>
                          <a:cs typeface="Times New Roman" panose="02020603050405020304" pitchFamily="18" charset="0"/>
                        </a:rPr>
                        <a:t> Form</a:t>
                      </a:r>
                      <a:endParaRPr lang="en-GB" sz="2000" dirty="0" smtClean="0">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GB" sz="2000" dirty="0" smtClean="0">
                          <a:latin typeface="Times New Roman" panose="02020603050405020304" pitchFamily="18" charset="0"/>
                          <a:cs typeface="Times New Roman" panose="02020603050405020304" pitchFamily="18" charset="0"/>
                        </a:rPr>
                        <a:t>Documentation</a:t>
                      </a:r>
                    </a:p>
                    <a:p>
                      <a:pPr algn="l">
                        <a:buFont typeface="Arial" panose="020B0604020202020204" pitchFamily="34" charset="0"/>
                        <a:buChar char="•"/>
                      </a:pPr>
                      <a:endParaRPr lang="en-GB" sz="2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3"/>
                  </a:ext>
                </a:extLst>
              </a:tr>
            </a:tbl>
          </a:graphicData>
        </a:graphic>
      </p:graphicFrame>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13310" t="11042" r="16169" b="11876"/>
          <a:stretch/>
        </p:blipFill>
        <p:spPr>
          <a:xfrm>
            <a:off x="10972801" y="118210"/>
            <a:ext cx="857250" cy="781902"/>
          </a:xfrm>
          <a:prstGeom prst="rect">
            <a:avLst/>
          </a:prstGeom>
        </p:spPr>
      </p:pic>
    </p:spTree>
    <p:extLst>
      <p:ext uri="{BB962C8B-B14F-4D97-AF65-F5344CB8AC3E}">
        <p14:creationId xmlns:p14="http://schemas.microsoft.com/office/powerpoint/2010/main" val="10992955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885" y="136526"/>
            <a:ext cx="11587166" cy="763588"/>
          </a:xfrm>
          <a:solidFill>
            <a:schemeClr val="accent6">
              <a:lumMod val="60000"/>
              <a:lumOff val="40000"/>
            </a:schemeClr>
          </a:solidFill>
        </p:spPr>
        <p:txBody>
          <a:bodyPr/>
          <a:lstStyle/>
          <a:p>
            <a:r>
              <a:rPr lang="en-US" b="1" dirty="0" smtClean="0">
                <a:latin typeface="Calibri" pitchFamily="34" charset="0"/>
                <a:cs typeface="Calibri" pitchFamily="34" charset="0"/>
              </a:rPr>
              <a:t>Tools </a:t>
            </a:r>
            <a:r>
              <a:rPr lang="en-US" b="1" smtClean="0">
                <a:latin typeface="Calibri" pitchFamily="34" charset="0"/>
                <a:cs typeface="Calibri" pitchFamily="34" charset="0"/>
              </a:rPr>
              <a:t>&amp; Technologies</a:t>
            </a:r>
            <a:endParaRPr lang="en-US" b="1" u="sng" dirty="0">
              <a:solidFill>
                <a:srgbClr val="FF0000"/>
              </a:solidFill>
              <a:latin typeface="Calibri" pitchFamily="34" charset="0"/>
              <a:cs typeface="Calibri" pitchFamily="34" charset="0"/>
            </a:endParaRPr>
          </a:p>
        </p:txBody>
      </p:sp>
      <p:sp>
        <p:nvSpPr>
          <p:cNvPr id="4" name="Rectangle 3"/>
          <p:cNvSpPr/>
          <p:nvPr/>
        </p:nvSpPr>
        <p:spPr>
          <a:xfrm>
            <a:off x="242884" y="6411701"/>
            <a:ext cx="11587166" cy="400110"/>
          </a:xfrm>
          <a:prstGeom prst="rect">
            <a:avLst/>
          </a:prstGeom>
          <a:solidFill>
            <a:schemeClr val="accent6">
              <a:lumMod val="60000"/>
              <a:lumOff val="40000"/>
            </a:schemeClr>
          </a:solidFill>
        </p:spPr>
        <p:txBody>
          <a:bodyPr wrap="square">
            <a:spAutoFit/>
          </a:bodyPr>
          <a:lstStyle/>
          <a:p>
            <a:pPr algn="ctr"/>
            <a:r>
              <a:rPr lang="en-US" sz="2000" b="1" dirty="0" smtClean="0"/>
              <a:t>University Institute of Information Technology,  PMAS-Arid </a:t>
            </a:r>
            <a:r>
              <a:rPr lang="en-US" sz="2000" b="1" dirty="0"/>
              <a:t>Agriculture </a:t>
            </a:r>
            <a:r>
              <a:rPr lang="en-US" sz="2000" b="1" dirty="0" smtClean="0"/>
              <a:t>University- Rawalpindi</a:t>
            </a:r>
            <a:endParaRPr lang="en-US" sz="2000" b="1" dirty="0"/>
          </a:p>
        </p:txBody>
      </p:sp>
      <p:pic>
        <p:nvPicPr>
          <p:cNvPr id="6" name="Picture 5"/>
          <p:cNvPicPr>
            <a:picLocks noChangeAspect="1"/>
          </p:cNvPicPr>
          <p:nvPr/>
        </p:nvPicPr>
        <p:blipFill>
          <a:blip r:embed="rId2"/>
          <a:stretch>
            <a:fillRect/>
          </a:stretch>
        </p:blipFill>
        <p:spPr>
          <a:xfrm>
            <a:off x="847110" y="1335804"/>
            <a:ext cx="3046464" cy="758467"/>
          </a:xfrm>
          <a:prstGeom prst="rect">
            <a:avLst/>
          </a:prstGeom>
        </p:spPr>
      </p:pic>
      <p:pic>
        <p:nvPicPr>
          <p:cNvPr id="7" name="Picture 6"/>
          <p:cNvPicPr>
            <a:picLocks noChangeAspect="1"/>
          </p:cNvPicPr>
          <p:nvPr/>
        </p:nvPicPr>
        <p:blipFill rotWithShape="1">
          <a:blip r:embed="rId3"/>
          <a:srcRect b="14690"/>
          <a:stretch/>
        </p:blipFill>
        <p:spPr>
          <a:xfrm>
            <a:off x="1940718" y="2970720"/>
            <a:ext cx="3905711" cy="878609"/>
          </a:xfrm>
          <a:prstGeom prst="rect">
            <a:avLst/>
          </a:prstGeom>
        </p:spPr>
      </p:pic>
      <p:pic>
        <p:nvPicPr>
          <p:cNvPr id="8" name="Picture 7"/>
          <p:cNvPicPr>
            <a:picLocks noChangeAspect="1"/>
          </p:cNvPicPr>
          <p:nvPr/>
        </p:nvPicPr>
        <p:blipFill>
          <a:blip r:embed="rId4"/>
          <a:stretch>
            <a:fillRect/>
          </a:stretch>
        </p:blipFill>
        <p:spPr>
          <a:xfrm>
            <a:off x="6036467" y="4483510"/>
            <a:ext cx="2856810" cy="734034"/>
          </a:xfrm>
          <a:prstGeom prst="rect">
            <a:avLst/>
          </a:prstGeom>
        </p:spPr>
      </p:pic>
      <p:sp>
        <p:nvSpPr>
          <p:cNvPr id="9" name="Rounded Rectangular Callout 8"/>
          <p:cNvSpPr/>
          <p:nvPr/>
        </p:nvSpPr>
        <p:spPr>
          <a:xfrm>
            <a:off x="8829672" y="1114409"/>
            <a:ext cx="2686050" cy="979861"/>
          </a:xfrm>
          <a:prstGeom prst="wedgeRoundRectCallout">
            <a:avLst>
              <a:gd name="adj1" fmla="val -93174"/>
              <a:gd name="adj2" fmla="val 28657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Add the </a:t>
            </a:r>
            <a:r>
              <a:rPr lang="en-US" b="1" dirty="0" smtClean="0"/>
              <a:t>Icons/Figures of the Tools  </a:t>
            </a:r>
            <a:r>
              <a:rPr lang="en-US" b="1" dirty="0" smtClean="0"/>
              <a:t>as Per Your </a:t>
            </a:r>
            <a:r>
              <a:rPr lang="en-US" b="1" dirty="0" smtClean="0"/>
              <a:t>Project</a:t>
            </a:r>
            <a:endParaRPr lang="en-US" b="1" dirty="0"/>
          </a:p>
        </p:txBody>
      </p:sp>
      <p:pic>
        <p:nvPicPr>
          <p:cNvPr id="10" name="Picture 9"/>
          <p:cNvPicPr>
            <a:picLocks noChangeAspect="1"/>
          </p:cNvPicPr>
          <p:nvPr/>
        </p:nvPicPr>
        <p:blipFill rotWithShape="1">
          <a:blip r:embed="rId5" cstate="print">
            <a:extLst>
              <a:ext uri="{28A0092B-C50C-407E-A947-70E740481C1C}">
                <a14:useLocalDpi xmlns:a14="http://schemas.microsoft.com/office/drawing/2010/main" val="0"/>
              </a:ext>
            </a:extLst>
          </a:blip>
          <a:srcRect l="13310" t="11042" r="16169" b="11876"/>
          <a:stretch/>
        </p:blipFill>
        <p:spPr>
          <a:xfrm>
            <a:off x="10972801" y="118210"/>
            <a:ext cx="857250" cy="781902"/>
          </a:xfrm>
          <a:prstGeom prst="rect">
            <a:avLst/>
          </a:prstGeom>
        </p:spPr>
      </p:pic>
    </p:spTree>
    <p:extLst>
      <p:ext uri="{BB962C8B-B14F-4D97-AF65-F5344CB8AC3E}">
        <p14:creationId xmlns:p14="http://schemas.microsoft.com/office/powerpoint/2010/main" val="33098111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885" y="136526"/>
            <a:ext cx="11587166" cy="763588"/>
          </a:xfrm>
          <a:solidFill>
            <a:schemeClr val="accent6">
              <a:lumMod val="60000"/>
              <a:lumOff val="40000"/>
            </a:schemeClr>
          </a:solidFill>
        </p:spPr>
        <p:txBody>
          <a:bodyPr/>
          <a:lstStyle/>
          <a:p>
            <a:r>
              <a:rPr lang="en-US" b="1" dirty="0" smtClean="0">
                <a:latin typeface="Calibri" pitchFamily="34" charset="0"/>
                <a:cs typeface="Calibri" pitchFamily="34" charset="0"/>
              </a:rPr>
              <a:t>Screen Shots</a:t>
            </a:r>
            <a:endParaRPr lang="en-US" b="1" u="sng" dirty="0">
              <a:solidFill>
                <a:srgbClr val="FF0000"/>
              </a:solidFill>
              <a:latin typeface="Calibri" pitchFamily="34" charset="0"/>
              <a:cs typeface="Calibri" pitchFamily="34" charset="0"/>
            </a:endParaRPr>
          </a:p>
        </p:txBody>
      </p:sp>
      <p:sp>
        <p:nvSpPr>
          <p:cNvPr id="4" name="Rectangle 3"/>
          <p:cNvSpPr/>
          <p:nvPr/>
        </p:nvSpPr>
        <p:spPr>
          <a:xfrm>
            <a:off x="242884" y="6411701"/>
            <a:ext cx="11587166" cy="400110"/>
          </a:xfrm>
          <a:prstGeom prst="rect">
            <a:avLst/>
          </a:prstGeom>
          <a:solidFill>
            <a:schemeClr val="accent6">
              <a:lumMod val="60000"/>
              <a:lumOff val="40000"/>
            </a:schemeClr>
          </a:solidFill>
        </p:spPr>
        <p:txBody>
          <a:bodyPr wrap="square">
            <a:spAutoFit/>
          </a:bodyPr>
          <a:lstStyle/>
          <a:p>
            <a:pPr algn="ctr"/>
            <a:r>
              <a:rPr lang="en-US" sz="2000" b="1" dirty="0" smtClean="0"/>
              <a:t>University Institute of Information Technology,  PMAS-Arid </a:t>
            </a:r>
            <a:r>
              <a:rPr lang="en-US" sz="2000" b="1" dirty="0"/>
              <a:t>Agriculture </a:t>
            </a:r>
            <a:r>
              <a:rPr lang="en-US" sz="2000" b="1" dirty="0" smtClean="0"/>
              <a:t>University- Rawalpindi</a:t>
            </a:r>
            <a:endParaRPr lang="en-US" sz="2000" b="1" dirty="0"/>
          </a:p>
        </p:txBody>
      </p:sp>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l="13310" t="11042" r="16169" b="11876"/>
          <a:stretch/>
        </p:blipFill>
        <p:spPr>
          <a:xfrm>
            <a:off x="10972801" y="118210"/>
            <a:ext cx="857250" cy="781902"/>
          </a:xfrm>
          <a:prstGeom prst="rect">
            <a:avLst/>
          </a:prstGeom>
        </p:spPr>
      </p:pic>
      <p:pic>
        <p:nvPicPr>
          <p:cNvPr id="13" name="Picture 12">
            <a:extLst>
              <a:ext uri="{FF2B5EF4-FFF2-40B4-BE49-F238E27FC236}">
                <a16:creationId xmlns:a16="http://schemas.microsoft.com/office/drawing/2014/main" id="{2DD41D5C-9066-4F24-8AED-70A43BF3A4D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43034" y="1041774"/>
            <a:ext cx="2433045" cy="4664710"/>
          </a:xfrm>
          <a:prstGeom prst="rect">
            <a:avLst/>
          </a:prstGeom>
          <a:noFill/>
          <a:ln>
            <a:noFill/>
          </a:ln>
        </p:spPr>
      </p:pic>
      <p:pic>
        <p:nvPicPr>
          <p:cNvPr id="14" name="Picture 13">
            <a:extLst>
              <a:ext uri="{FF2B5EF4-FFF2-40B4-BE49-F238E27FC236}">
                <a16:creationId xmlns:a16="http://schemas.microsoft.com/office/drawing/2014/main" id="{8CF4FCB7-597D-4634-ACA1-CAF88FDC62D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10548" y="1041774"/>
            <a:ext cx="2433044" cy="4763185"/>
          </a:xfrm>
          <a:prstGeom prst="rect">
            <a:avLst/>
          </a:prstGeom>
          <a:noFill/>
          <a:ln>
            <a:noFill/>
          </a:ln>
        </p:spPr>
      </p:pic>
    </p:spTree>
    <p:extLst>
      <p:ext uri="{BB962C8B-B14F-4D97-AF65-F5344CB8AC3E}">
        <p14:creationId xmlns:p14="http://schemas.microsoft.com/office/powerpoint/2010/main" val="13987665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885" y="136526"/>
            <a:ext cx="11587166" cy="763588"/>
          </a:xfrm>
          <a:solidFill>
            <a:schemeClr val="accent6">
              <a:lumMod val="60000"/>
              <a:lumOff val="40000"/>
            </a:schemeClr>
          </a:solidFill>
        </p:spPr>
        <p:txBody>
          <a:bodyPr/>
          <a:lstStyle/>
          <a:p>
            <a:r>
              <a:rPr lang="en-US" b="1" dirty="0" smtClean="0">
                <a:latin typeface="Calibri" pitchFamily="34" charset="0"/>
                <a:cs typeface="Calibri" pitchFamily="34" charset="0"/>
              </a:rPr>
              <a:t>Screen Shots</a:t>
            </a:r>
            <a:endParaRPr lang="en-US" b="1" u="sng" dirty="0">
              <a:solidFill>
                <a:srgbClr val="FF0000"/>
              </a:solidFill>
              <a:latin typeface="Calibri" pitchFamily="34" charset="0"/>
              <a:cs typeface="Calibri" pitchFamily="34" charset="0"/>
            </a:endParaRPr>
          </a:p>
        </p:txBody>
      </p:sp>
      <p:sp>
        <p:nvSpPr>
          <p:cNvPr id="4" name="Rectangle 3"/>
          <p:cNvSpPr/>
          <p:nvPr/>
        </p:nvSpPr>
        <p:spPr>
          <a:xfrm>
            <a:off x="242884" y="6411701"/>
            <a:ext cx="11587166" cy="400110"/>
          </a:xfrm>
          <a:prstGeom prst="rect">
            <a:avLst/>
          </a:prstGeom>
          <a:solidFill>
            <a:schemeClr val="accent6">
              <a:lumMod val="60000"/>
              <a:lumOff val="40000"/>
            </a:schemeClr>
          </a:solidFill>
        </p:spPr>
        <p:txBody>
          <a:bodyPr wrap="square">
            <a:spAutoFit/>
          </a:bodyPr>
          <a:lstStyle/>
          <a:p>
            <a:pPr algn="ctr"/>
            <a:r>
              <a:rPr lang="en-US" sz="2000" b="1" dirty="0" smtClean="0"/>
              <a:t>University Institute of Information Technology,  PMAS-Arid </a:t>
            </a:r>
            <a:r>
              <a:rPr lang="en-US" sz="2000" b="1" dirty="0"/>
              <a:t>Agriculture </a:t>
            </a:r>
            <a:r>
              <a:rPr lang="en-US" sz="2000" b="1" dirty="0" smtClean="0"/>
              <a:t>University- Rawalpindi</a:t>
            </a:r>
            <a:endParaRPr lang="en-US" sz="2000" b="1" dirty="0"/>
          </a:p>
        </p:txBody>
      </p:sp>
      <p:sp>
        <p:nvSpPr>
          <p:cNvPr id="9" name="Rounded Rectangular Callout 8"/>
          <p:cNvSpPr/>
          <p:nvPr/>
        </p:nvSpPr>
        <p:spPr>
          <a:xfrm>
            <a:off x="8829672" y="1114409"/>
            <a:ext cx="2686050" cy="979861"/>
          </a:xfrm>
          <a:prstGeom prst="wedgeRoundRectCallout">
            <a:avLst>
              <a:gd name="adj1" fmla="val -93174"/>
              <a:gd name="adj2" fmla="val 28657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Add the </a:t>
            </a:r>
            <a:r>
              <a:rPr lang="en-US" b="1" dirty="0" smtClean="0"/>
              <a:t>Screenshots  </a:t>
            </a:r>
            <a:r>
              <a:rPr lang="en-US" b="1" dirty="0" smtClean="0"/>
              <a:t>as Per Your </a:t>
            </a:r>
            <a:r>
              <a:rPr lang="en-US" b="1" dirty="0" smtClean="0"/>
              <a:t>Project Status</a:t>
            </a:r>
            <a:endParaRPr lang="en-US" b="1" dirty="0"/>
          </a:p>
        </p:txBody>
      </p:sp>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l="13310" t="11042" r="16169" b="11876"/>
          <a:stretch/>
        </p:blipFill>
        <p:spPr>
          <a:xfrm>
            <a:off x="10972801" y="118210"/>
            <a:ext cx="857250" cy="781902"/>
          </a:xfrm>
          <a:prstGeom prst="rect">
            <a:avLst/>
          </a:prstGeom>
        </p:spPr>
      </p:pic>
      <p:pic>
        <p:nvPicPr>
          <p:cNvPr id="12" name="Picture 11">
            <a:extLst>
              <a:ext uri="{FF2B5EF4-FFF2-40B4-BE49-F238E27FC236}">
                <a16:creationId xmlns:a16="http://schemas.microsoft.com/office/drawing/2014/main" id="{3DAD18D6-FAFE-4025-9BFE-BB47AD023E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8779" y="1088561"/>
            <a:ext cx="2543530" cy="5134692"/>
          </a:xfrm>
          <a:prstGeom prst="rect">
            <a:avLst/>
          </a:prstGeom>
        </p:spPr>
      </p:pic>
    </p:spTree>
    <p:extLst>
      <p:ext uri="{BB962C8B-B14F-4D97-AF65-F5344CB8AC3E}">
        <p14:creationId xmlns:p14="http://schemas.microsoft.com/office/powerpoint/2010/main" val="38054881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885" y="136526"/>
            <a:ext cx="11587166" cy="763588"/>
          </a:xfrm>
          <a:solidFill>
            <a:schemeClr val="accent6">
              <a:lumMod val="60000"/>
              <a:lumOff val="40000"/>
            </a:schemeClr>
          </a:solidFill>
        </p:spPr>
        <p:txBody>
          <a:bodyPr/>
          <a:lstStyle/>
          <a:p>
            <a:r>
              <a:rPr lang="en-US" b="1" dirty="0">
                <a:latin typeface="Calibri" pitchFamily="34" charset="0"/>
                <a:cs typeface="Calibri" pitchFamily="34" charset="0"/>
              </a:rPr>
              <a:t>Future Project </a:t>
            </a:r>
            <a:r>
              <a:rPr lang="en-US" b="1" dirty="0" smtClean="0">
                <a:latin typeface="Calibri" pitchFamily="34" charset="0"/>
                <a:cs typeface="Calibri" pitchFamily="34" charset="0"/>
              </a:rPr>
              <a:t>Schedule</a:t>
            </a:r>
            <a:endParaRPr lang="en-US" b="1" u="sng" dirty="0">
              <a:solidFill>
                <a:srgbClr val="FF0000"/>
              </a:solidFill>
              <a:latin typeface="Calibri" pitchFamily="34" charset="0"/>
              <a:cs typeface="Calibri" pitchFamily="34" charset="0"/>
            </a:endParaRPr>
          </a:p>
        </p:txBody>
      </p:sp>
      <p:sp>
        <p:nvSpPr>
          <p:cNvPr id="4" name="Rectangle 3"/>
          <p:cNvSpPr/>
          <p:nvPr/>
        </p:nvSpPr>
        <p:spPr>
          <a:xfrm>
            <a:off x="242884" y="6411701"/>
            <a:ext cx="11587166" cy="400110"/>
          </a:xfrm>
          <a:prstGeom prst="rect">
            <a:avLst/>
          </a:prstGeom>
          <a:solidFill>
            <a:schemeClr val="accent6">
              <a:lumMod val="60000"/>
              <a:lumOff val="40000"/>
            </a:schemeClr>
          </a:solidFill>
        </p:spPr>
        <p:txBody>
          <a:bodyPr wrap="square">
            <a:spAutoFit/>
          </a:bodyPr>
          <a:lstStyle/>
          <a:p>
            <a:pPr algn="ctr"/>
            <a:r>
              <a:rPr lang="en-US" sz="2000" b="1" dirty="0" smtClean="0"/>
              <a:t>University Institute of Information Technology,  PMAS-Arid </a:t>
            </a:r>
            <a:r>
              <a:rPr lang="en-US" sz="2000" b="1" dirty="0"/>
              <a:t>Agriculture </a:t>
            </a:r>
            <a:r>
              <a:rPr lang="en-US" sz="2000" b="1" dirty="0" smtClean="0"/>
              <a:t>University- Rawalpindi</a:t>
            </a:r>
            <a:endParaRPr lang="en-US" sz="2000" b="1" dirty="0"/>
          </a:p>
        </p:txBody>
      </p:sp>
      <p:graphicFrame>
        <p:nvGraphicFramePr>
          <p:cNvPr id="5" name="Content Placeholder 3"/>
          <p:cNvGraphicFramePr>
            <a:graphicFrameLocks noGrp="1"/>
          </p:cNvGraphicFramePr>
          <p:nvPr>
            <p:ph idx="1"/>
            <p:extLst>
              <p:ext uri="{D42A27DB-BD31-4B8C-83A1-F6EECF244321}">
                <p14:modId xmlns:p14="http://schemas.microsoft.com/office/powerpoint/2010/main" val="2448804149"/>
              </p:ext>
            </p:extLst>
          </p:nvPr>
        </p:nvGraphicFramePr>
        <p:xfrm>
          <a:off x="414337" y="1271589"/>
          <a:ext cx="10929938" cy="3297299"/>
        </p:xfrm>
        <a:graphic>
          <a:graphicData uri="http://schemas.openxmlformats.org/drawingml/2006/table">
            <a:tbl>
              <a:tblPr firstRow="1" bandRow="1">
                <a:tableStyleId>{5940675A-B579-460E-94D1-54222C63F5DA}</a:tableStyleId>
              </a:tblPr>
              <a:tblGrid>
                <a:gridCol w="3434581">
                  <a:extLst>
                    <a:ext uri="{9D8B030D-6E8A-4147-A177-3AD203B41FA5}">
                      <a16:colId xmlns:a16="http://schemas.microsoft.com/office/drawing/2014/main" val="20000"/>
                    </a:ext>
                  </a:extLst>
                </a:gridCol>
                <a:gridCol w="7495357">
                  <a:extLst>
                    <a:ext uri="{9D8B030D-6E8A-4147-A177-3AD203B41FA5}">
                      <a16:colId xmlns:a16="http://schemas.microsoft.com/office/drawing/2014/main" val="20001"/>
                    </a:ext>
                  </a:extLst>
                </a:gridCol>
              </a:tblGrid>
              <a:tr h="420067">
                <a:tc>
                  <a:txBody>
                    <a:bodyPr/>
                    <a:lstStyle/>
                    <a:p>
                      <a:pPr algn="ctr"/>
                      <a:r>
                        <a:rPr lang="en-GB" sz="2400" b="1" dirty="0" smtClean="0">
                          <a:latin typeface="Times New Roman" panose="02020603050405020304" pitchFamily="18" charset="0"/>
                          <a:cs typeface="Times New Roman" panose="02020603050405020304" pitchFamily="18" charset="0"/>
                        </a:rPr>
                        <a:t>Tasks</a:t>
                      </a:r>
                      <a:endParaRPr lang="en-GB" sz="2400" b="1" dirty="0">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tc>
                  <a:txBody>
                    <a:bodyPr/>
                    <a:lstStyle/>
                    <a:p>
                      <a:pPr algn="l"/>
                      <a:r>
                        <a:rPr lang="en-GB" sz="2400" b="1" dirty="0" smtClean="0">
                          <a:latin typeface="Times New Roman" panose="02020603050405020304" pitchFamily="18" charset="0"/>
                          <a:cs typeface="Times New Roman" panose="02020603050405020304" pitchFamily="18" charset="0"/>
                        </a:rPr>
                        <a:t>Schedule</a:t>
                      </a:r>
                      <a:endParaRPr lang="en-GB" sz="2400" b="1" dirty="0" smtClean="0">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extLst>
                  <a:ext uri="{0D108BD9-81ED-4DB2-BD59-A6C34878D82A}">
                    <a16:rowId xmlns:a16="http://schemas.microsoft.com/office/drawing/2014/main" val="10000"/>
                  </a:ext>
                </a:extLst>
              </a:tr>
              <a:tr h="1484236">
                <a:tc>
                  <a:txBody>
                    <a:bodyPr/>
                    <a:lstStyle/>
                    <a:p>
                      <a:pPr algn="l"/>
                      <a:r>
                        <a:rPr lang="en-GB" sz="2000" b="1" dirty="0" smtClean="0">
                          <a:latin typeface="Times New Roman" panose="02020603050405020304" pitchFamily="18" charset="0"/>
                          <a:cs typeface="Times New Roman" panose="02020603050405020304" pitchFamily="18" charset="0"/>
                        </a:rPr>
                        <a:t>Design &amp; Coding of Project</a:t>
                      </a:r>
                    </a:p>
                    <a:p>
                      <a:pPr algn="l"/>
                      <a:r>
                        <a:rPr lang="en-GB" sz="2000" b="0" dirty="0" smtClean="0">
                          <a:latin typeface="Times New Roman" panose="02020603050405020304" pitchFamily="18" charset="0"/>
                          <a:cs typeface="Times New Roman" panose="02020603050405020304" pitchFamily="18" charset="0"/>
                        </a:rPr>
                        <a:t>Manage  Vehicles</a:t>
                      </a:r>
                    </a:p>
                    <a:p>
                      <a:pPr algn="l"/>
                      <a:r>
                        <a:rPr lang="en-GB" sz="2000" b="0" dirty="0" smtClean="0">
                          <a:latin typeface="Times New Roman" panose="02020603050405020304" pitchFamily="18" charset="0"/>
                          <a:cs typeface="Times New Roman" panose="02020603050405020304" pitchFamily="18" charset="0"/>
                        </a:rPr>
                        <a:t>Manage</a:t>
                      </a:r>
                      <a:r>
                        <a:rPr lang="en-GB" sz="2000" b="0" baseline="0" dirty="0" smtClean="0">
                          <a:latin typeface="Times New Roman" panose="02020603050405020304" pitchFamily="18" charset="0"/>
                          <a:cs typeface="Times New Roman" panose="02020603050405020304" pitchFamily="18" charset="0"/>
                        </a:rPr>
                        <a:t> Driver Details</a:t>
                      </a:r>
                    </a:p>
                    <a:p>
                      <a:pPr algn="l"/>
                      <a:r>
                        <a:rPr lang="en-GB" sz="2000" b="0" baseline="0" dirty="0" smtClean="0">
                          <a:latin typeface="Times New Roman" panose="02020603050405020304" pitchFamily="18" charset="0"/>
                          <a:cs typeface="Times New Roman" panose="02020603050405020304" pitchFamily="18" charset="0"/>
                        </a:rPr>
                        <a:t>Manage Feedback, Session, Gallery Pages &amp; other Pages</a:t>
                      </a:r>
                      <a:endParaRPr lang="en-GB" sz="2000" b="0" dirty="0" smtClean="0">
                        <a:latin typeface="Times New Roman" panose="02020603050405020304" pitchFamily="18" charset="0"/>
                        <a:cs typeface="Times New Roman" panose="02020603050405020304" pitchFamily="18" charset="0"/>
                      </a:endParaRPr>
                    </a:p>
                  </a:txBody>
                  <a:tcPr/>
                </a:tc>
                <a:tc>
                  <a:txBody>
                    <a:bodyPr/>
                    <a:lstStyle/>
                    <a:p>
                      <a:pPr algn="l">
                        <a:buFont typeface="Arial" panose="020B0604020202020204" pitchFamily="34" charset="0"/>
                        <a:buNone/>
                      </a:pPr>
                      <a:r>
                        <a:rPr lang="en-GB" sz="2000" dirty="0" smtClean="0">
                          <a:latin typeface="Times New Roman" panose="02020603050405020304" pitchFamily="18" charset="0"/>
                          <a:cs typeface="Times New Roman" panose="02020603050405020304" pitchFamily="18" charset="0"/>
                        </a:rPr>
                        <a:t>10</a:t>
                      </a:r>
                      <a:r>
                        <a:rPr lang="en-GB" sz="2000" baseline="30000" dirty="0" smtClean="0">
                          <a:latin typeface="Times New Roman" panose="02020603050405020304" pitchFamily="18" charset="0"/>
                          <a:cs typeface="Times New Roman" panose="02020603050405020304" pitchFamily="18" charset="0"/>
                        </a:rPr>
                        <a:t>th</a:t>
                      </a:r>
                      <a:r>
                        <a:rPr lang="en-GB" sz="2000" dirty="0" smtClean="0">
                          <a:latin typeface="Times New Roman" panose="02020603050405020304" pitchFamily="18" charset="0"/>
                          <a:cs typeface="Times New Roman" panose="02020603050405020304" pitchFamily="18" charset="0"/>
                        </a:rPr>
                        <a:t>  February To</a:t>
                      </a:r>
                      <a:r>
                        <a:rPr lang="en-GB" sz="2000" baseline="0" dirty="0" smtClean="0">
                          <a:latin typeface="Times New Roman" panose="02020603050405020304" pitchFamily="18" charset="0"/>
                          <a:cs typeface="Times New Roman" panose="02020603050405020304" pitchFamily="18" charset="0"/>
                        </a:rPr>
                        <a:t> 30</a:t>
                      </a:r>
                      <a:r>
                        <a:rPr lang="en-GB" sz="2000" baseline="30000" dirty="0" smtClean="0">
                          <a:latin typeface="Times New Roman" panose="02020603050405020304" pitchFamily="18" charset="0"/>
                          <a:cs typeface="Times New Roman" panose="02020603050405020304" pitchFamily="18" charset="0"/>
                        </a:rPr>
                        <a:t>th</a:t>
                      </a:r>
                      <a:r>
                        <a:rPr lang="en-GB" sz="2000" baseline="0" dirty="0" smtClean="0">
                          <a:latin typeface="Times New Roman" panose="02020603050405020304" pitchFamily="18" charset="0"/>
                          <a:cs typeface="Times New Roman" panose="02020603050405020304" pitchFamily="18" charset="0"/>
                        </a:rPr>
                        <a:t>  March 2022</a:t>
                      </a:r>
                      <a:endParaRPr lang="en-GB" sz="2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1"/>
                  </a:ext>
                </a:extLst>
              </a:tr>
              <a:tr h="454939">
                <a:tc>
                  <a:txBody>
                    <a:bodyPr/>
                    <a:lstStyle/>
                    <a:p>
                      <a:pPr algn="l"/>
                      <a:r>
                        <a:rPr lang="en-GB" sz="2000" b="1" dirty="0" smtClean="0">
                          <a:latin typeface="Times New Roman" panose="02020603050405020304" pitchFamily="18" charset="0"/>
                          <a:cs typeface="Times New Roman" panose="02020603050405020304" pitchFamily="18" charset="0"/>
                        </a:rPr>
                        <a:t>Creating Reports</a:t>
                      </a:r>
                      <a:endParaRPr lang="en-GB" sz="2000" b="1"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baseline="0" dirty="0" smtClean="0">
                          <a:latin typeface="Times New Roman" panose="02020603050405020304" pitchFamily="18" charset="0"/>
                          <a:cs typeface="Times New Roman" panose="02020603050405020304" pitchFamily="18" charset="0"/>
                        </a:rPr>
                        <a:t>1</a:t>
                      </a:r>
                      <a:r>
                        <a:rPr lang="en-GB" sz="2000" baseline="30000" dirty="0" smtClean="0">
                          <a:latin typeface="Times New Roman" panose="02020603050405020304" pitchFamily="18" charset="0"/>
                          <a:cs typeface="Times New Roman" panose="02020603050405020304" pitchFamily="18" charset="0"/>
                        </a:rPr>
                        <a:t>st</a:t>
                      </a:r>
                      <a:r>
                        <a:rPr lang="en-GB" sz="2000" baseline="0" dirty="0" smtClean="0">
                          <a:latin typeface="Times New Roman" panose="02020603050405020304" pitchFamily="18" charset="0"/>
                          <a:cs typeface="Times New Roman" panose="02020603050405020304" pitchFamily="18" charset="0"/>
                        </a:rPr>
                        <a:t>  April </a:t>
                      </a:r>
                      <a:r>
                        <a:rPr lang="en-GB" sz="2000" dirty="0" smtClean="0">
                          <a:latin typeface="Times New Roman" panose="02020603050405020304" pitchFamily="18" charset="0"/>
                          <a:cs typeface="Times New Roman" panose="02020603050405020304" pitchFamily="18" charset="0"/>
                        </a:rPr>
                        <a:t> to 20</a:t>
                      </a:r>
                      <a:r>
                        <a:rPr lang="en-GB" sz="2000" baseline="30000" dirty="0" smtClean="0">
                          <a:latin typeface="Times New Roman" panose="02020603050405020304" pitchFamily="18" charset="0"/>
                          <a:cs typeface="Times New Roman" panose="02020603050405020304" pitchFamily="18" charset="0"/>
                        </a:rPr>
                        <a:t>th</a:t>
                      </a:r>
                      <a:r>
                        <a:rPr lang="en-GB" sz="2000" dirty="0" smtClean="0">
                          <a:latin typeface="Times New Roman" panose="02020603050405020304" pitchFamily="18" charset="0"/>
                          <a:cs typeface="Times New Roman" panose="02020603050405020304" pitchFamily="18" charset="0"/>
                        </a:rPr>
                        <a:t> </a:t>
                      </a:r>
                      <a:r>
                        <a:rPr lang="en-GB" sz="2000" baseline="0" dirty="0" smtClean="0">
                          <a:latin typeface="Times New Roman" panose="02020603050405020304" pitchFamily="18" charset="0"/>
                          <a:cs typeface="Times New Roman" panose="02020603050405020304" pitchFamily="18" charset="0"/>
                        </a:rPr>
                        <a:t>April 2022</a:t>
                      </a:r>
                      <a:endParaRPr lang="en-GB" sz="2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2"/>
                  </a:ext>
                </a:extLst>
              </a:tr>
              <a:tr h="769720">
                <a:tc>
                  <a:txBody>
                    <a:bodyPr/>
                    <a:lstStyle/>
                    <a:p>
                      <a:pPr algn="l"/>
                      <a:r>
                        <a:rPr lang="en-GB" sz="2000" b="1" dirty="0" smtClean="0">
                          <a:latin typeface="Times New Roman" panose="02020603050405020304" pitchFamily="18" charset="0"/>
                          <a:cs typeface="Times New Roman" panose="02020603050405020304" pitchFamily="18" charset="0"/>
                        </a:rPr>
                        <a:t>Testing of Project Module wise &amp; Finishing</a:t>
                      </a:r>
                      <a:r>
                        <a:rPr lang="en-GB" sz="2000" b="1" baseline="0" dirty="0" smtClean="0">
                          <a:latin typeface="Times New Roman" panose="02020603050405020304" pitchFamily="18" charset="0"/>
                          <a:cs typeface="Times New Roman" panose="02020603050405020304" pitchFamily="18" charset="0"/>
                        </a:rPr>
                        <a:t> the Code</a:t>
                      </a:r>
                      <a:endParaRPr lang="en-GB" sz="2000" b="1"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dirty="0" smtClean="0">
                          <a:latin typeface="Times New Roman" panose="02020603050405020304" pitchFamily="18" charset="0"/>
                          <a:cs typeface="Times New Roman" panose="02020603050405020304" pitchFamily="18" charset="0"/>
                        </a:rPr>
                        <a:t>21</a:t>
                      </a:r>
                      <a:r>
                        <a:rPr lang="en-GB" sz="2000" baseline="30000" dirty="0" smtClean="0">
                          <a:latin typeface="Times New Roman" panose="02020603050405020304" pitchFamily="18" charset="0"/>
                          <a:cs typeface="Times New Roman" panose="02020603050405020304" pitchFamily="18" charset="0"/>
                        </a:rPr>
                        <a:t>st</a:t>
                      </a:r>
                      <a:r>
                        <a:rPr lang="en-GB" sz="2000" baseline="0" dirty="0" smtClean="0">
                          <a:latin typeface="Times New Roman" panose="02020603050405020304" pitchFamily="18" charset="0"/>
                          <a:cs typeface="Times New Roman" panose="02020603050405020304" pitchFamily="18" charset="0"/>
                        </a:rPr>
                        <a:t> </a:t>
                      </a:r>
                      <a:r>
                        <a:rPr lang="en-GB" sz="2000" dirty="0" smtClean="0">
                          <a:latin typeface="Times New Roman" panose="02020603050405020304" pitchFamily="18" charset="0"/>
                          <a:cs typeface="Times New Roman" panose="02020603050405020304" pitchFamily="18" charset="0"/>
                        </a:rPr>
                        <a:t> April</a:t>
                      </a:r>
                      <a:r>
                        <a:rPr lang="en-GB" sz="2000" baseline="0" dirty="0" smtClean="0">
                          <a:latin typeface="Times New Roman" panose="02020603050405020304" pitchFamily="18" charset="0"/>
                          <a:cs typeface="Times New Roman" panose="02020603050405020304" pitchFamily="18" charset="0"/>
                        </a:rPr>
                        <a:t>  T</a:t>
                      </a:r>
                      <a:r>
                        <a:rPr lang="en-GB" sz="2000" dirty="0" smtClean="0">
                          <a:latin typeface="Times New Roman" panose="02020603050405020304" pitchFamily="18" charset="0"/>
                          <a:cs typeface="Times New Roman" panose="02020603050405020304" pitchFamily="18" charset="0"/>
                        </a:rPr>
                        <a:t>o 30</a:t>
                      </a:r>
                      <a:r>
                        <a:rPr lang="en-GB" sz="2000" baseline="30000" dirty="0" smtClean="0">
                          <a:latin typeface="Times New Roman" panose="02020603050405020304" pitchFamily="18" charset="0"/>
                          <a:cs typeface="Times New Roman" panose="02020603050405020304" pitchFamily="18" charset="0"/>
                        </a:rPr>
                        <a:t>th</a:t>
                      </a:r>
                      <a:r>
                        <a:rPr lang="en-GB" sz="2000" dirty="0" smtClean="0">
                          <a:latin typeface="Times New Roman" panose="02020603050405020304" pitchFamily="18" charset="0"/>
                          <a:cs typeface="Times New Roman" panose="02020603050405020304" pitchFamily="18" charset="0"/>
                        </a:rPr>
                        <a:t>  </a:t>
                      </a:r>
                      <a:r>
                        <a:rPr lang="en-GB" sz="2000" baseline="0" dirty="0" smtClean="0">
                          <a:latin typeface="Times New Roman" panose="02020603050405020304" pitchFamily="18" charset="0"/>
                          <a:cs typeface="Times New Roman" panose="02020603050405020304" pitchFamily="18" charset="0"/>
                        </a:rPr>
                        <a:t>April  2022</a:t>
                      </a:r>
                      <a:endParaRPr lang="en-GB" sz="2000" dirty="0" smtClean="0">
                        <a:latin typeface="Times New Roman" panose="02020603050405020304" pitchFamily="18" charset="0"/>
                        <a:cs typeface="Times New Roman" panose="02020603050405020304" pitchFamily="18" charset="0"/>
                      </a:endParaRPr>
                    </a:p>
                    <a:p>
                      <a:pPr algn="l">
                        <a:buFont typeface="Arial" panose="020B0604020202020204" pitchFamily="34" charset="0"/>
                        <a:buNone/>
                      </a:pPr>
                      <a:endParaRPr lang="en-GB" sz="2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3"/>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4144857256"/>
              </p:ext>
            </p:extLst>
          </p:nvPr>
        </p:nvGraphicFramePr>
        <p:xfrm>
          <a:off x="414337" y="4562841"/>
          <a:ext cx="10929938" cy="523505"/>
        </p:xfrm>
        <a:graphic>
          <a:graphicData uri="http://schemas.openxmlformats.org/drawingml/2006/table">
            <a:tbl>
              <a:tblPr firstRow="1" bandRow="1">
                <a:tableStyleId>{5940675A-B579-460E-94D1-54222C63F5DA}</a:tableStyleId>
              </a:tblPr>
              <a:tblGrid>
                <a:gridCol w="3434581">
                  <a:extLst>
                    <a:ext uri="{9D8B030D-6E8A-4147-A177-3AD203B41FA5}">
                      <a16:colId xmlns:a16="http://schemas.microsoft.com/office/drawing/2014/main" val="609721822"/>
                    </a:ext>
                  </a:extLst>
                </a:gridCol>
                <a:gridCol w="7495357">
                  <a:extLst>
                    <a:ext uri="{9D8B030D-6E8A-4147-A177-3AD203B41FA5}">
                      <a16:colId xmlns:a16="http://schemas.microsoft.com/office/drawing/2014/main" val="1965276399"/>
                    </a:ext>
                  </a:extLst>
                </a:gridCol>
              </a:tblGrid>
              <a:tr h="523505">
                <a:tc>
                  <a:txBody>
                    <a:bodyPr/>
                    <a:lstStyle/>
                    <a:p>
                      <a:pPr algn="l"/>
                      <a:r>
                        <a:rPr lang="en-GB" sz="2000" b="1" dirty="0" smtClean="0">
                          <a:latin typeface="Times New Roman" panose="02020603050405020304" pitchFamily="18" charset="0"/>
                          <a:cs typeface="Times New Roman" panose="02020603050405020304" pitchFamily="18" charset="0"/>
                        </a:rPr>
                        <a:t>Integrating Project</a:t>
                      </a:r>
                      <a:endParaRPr lang="en-GB" sz="2000" b="1" dirty="0">
                        <a:latin typeface="Times New Roman" panose="02020603050405020304" pitchFamily="18" charset="0"/>
                        <a:cs typeface="Times New Roman" panose="02020603050405020304" pitchFamily="18" charset="0"/>
                      </a:endParaRPr>
                    </a:p>
                  </a:txBody>
                  <a:tcPr/>
                </a:tc>
                <a:tc>
                  <a:txBody>
                    <a:bodyPr/>
                    <a:lstStyle/>
                    <a:p>
                      <a:pPr algn="l">
                        <a:buFont typeface="Arial" panose="020B0604020202020204" pitchFamily="34" charset="0"/>
                        <a:buNone/>
                      </a:pPr>
                      <a:r>
                        <a:rPr lang="en-GB" sz="2000" dirty="0" smtClean="0">
                          <a:latin typeface="Times New Roman" panose="02020603050405020304" pitchFamily="18" charset="0"/>
                          <a:cs typeface="Times New Roman" panose="02020603050405020304" pitchFamily="18" charset="0"/>
                        </a:rPr>
                        <a:t>1</a:t>
                      </a:r>
                      <a:r>
                        <a:rPr lang="en-GB" sz="2000" baseline="30000" dirty="0" smtClean="0">
                          <a:latin typeface="Times New Roman" panose="02020603050405020304" pitchFamily="18" charset="0"/>
                          <a:cs typeface="Times New Roman" panose="02020603050405020304" pitchFamily="18" charset="0"/>
                        </a:rPr>
                        <a:t>st</a:t>
                      </a:r>
                      <a:r>
                        <a:rPr lang="en-GB" sz="2000" dirty="0" smtClean="0">
                          <a:latin typeface="Times New Roman" panose="02020603050405020304" pitchFamily="18" charset="0"/>
                          <a:cs typeface="Times New Roman" panose="02020603050405020304" pitchFamily="18" charset="0"/>
                        </a:rPr>
                        <a:t>   May 2022 </a:t>
                      </a:r>
                      <a:r>
                        <a:rPr lang="en-GB" sz="2000" baseline="0" dirty="0" smtClean="0">
                          <a:latin typeface="Times New Roman" panose="02020603050405020304" pitchFamily="18" charset="0"/>
                          <a:cs typeface="Times New Roman" panose="02020603050405020304" pitchFamily="18" charset="0"/>
                        </a:rPr>
                        <a:t> To 20</a:t>
                      </a:r>
                      <a:r>
                        <a:rPr lang="en-GB" sz="2000" baseline="30000" dirty="0" smtClean="0">
                          <a:latin typeface="Times New Roman" panose="02020603050405020304" pitchFamily="18" charset="0"/>
                          <a:cs typeface="Times New Roman" panose="02020603050405020304" pitchFamily="18" charset="0"/>
                        </a:rPr>
                        <a:t>th</a:t>
                      </a:r>
                      <a:r>
                        <a:rPr lang="en-GB" sz="2000" baseline="0" dirty="0" smtClean="0">
                          <a:latin typeface="Times New Roman" panose="02020603050405020304" pitchFamily="18" charset="0"/>
                          <a:cs typeface="Times New Roman" panose="02020603050405020304" pitchFamily="18" charset="0"/>
                        </a:rPr>
                        <a:t> May 2022</a:t>
                      </a:r>
                      <a:endParaRPr lang="en-GB" sz="2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690224395"/>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618733626"/>
              </p:ext>
            </p:extLst>
          </p:nvPr>
        </p:nvGraphicFramePr>
        <p:xfrm>
          <a:off x="414337" y="5086346"/>
          <a:ext cx="10929938" cy="557213"/>
        </p:xfrm>
        <a:graphic>
          <a:graphicData uri="http://schemas.openxmlformats.org/drawingml/2006/table">
            <a:tbl>
              <a:tblPr firstRow="1" bandRow="1">
                <a:tableStyleId>{5940675A-B579-460E-94D1-54222C63F5DA}</a:tableStyleId>
              </a:tblPr>
              <a:tblGrid>
                <a:gridCol w="3434581">
                  <a:extLst>
                    <a:ext uri="{9D8B030D-6E8A-4147-A177-3AD203B41FA5}">
                      <a16:colId xmlns:a16="http://schemas.microsoft.com/office/drawing/2014/main" val="609721822"/>
                    </a:ext>
                  </a:extLst>
                </a:gridCol>
                <a:gridCol w="7495357">
                  <a:extLst>
                    <a:ext uri="{9D8B030D-6E8A-4147-A177-3AD203B41FA5}">
                      <a16:colId xmlns:a16="http://schemas.microsoft.com/office/drawing/2014/main" val="1965276399"/>
                    </a:ext>
                  </a:extLst>
                </a:gridCol>
              </a:tblGrid>
              <a:tr h="557213">
                <a:tc>
                  <a:txBody>
                    <a:bodyPr/>
                    <a:lstStyle/>
                    <a:p>
                      <a:pPr algn="l"/>
                      <a:r>
                        <a:rPr lang="en-GB" sz="2000" b="1" dirty="0" smtClean="0">
                          <a:latin typeface="Times New Roman" panose="02020603050405020304" pitchFamily="18" charset="0"/>
                          <a:cs typeface="Times New Roman" panose="02020603050405020304" pitchFamily="18" charset="0"/>
                        </a:rPr>
                        <a:t>Testing of Project</a:t>
                      </a:r>
                      <a:endParaRPr lang="en-GB" sz="2000" b="1" dirty="0">
                        <a:latin typeface="Times New Roman" panose="02020603050405020304" pitchFamily="18" charset="0"/>
                        <a:cs typeface="Times New Roman" panose="02020603050405020304" pitchFamily="18" charset="0"/>
                      </a:endParaRPr>
                    </a:p>
                  </a:txBody>
                  <a:tcPr/>
                </a:tc>
                <a:tc>
                  <a:txBody>
                    <a:bodyPr/>
                    <a:lstStyle/>
                    <a:p>
                      <a:pPr algn="l">
                        <a:buFont typeface="Arial" panose="020B0604020202020204" pitchFamily="34" charset="0"/>
                        <a:buNone/>
                      </a:pPr>
                      <a:r>
                        <a:rPr lang="en-GB" sz="2000" dirty="0" smtClean="0">
                          <a:latin typeface="Times New Roman" panose="02020603050405020304" pitchFamily="18" charset="0"/>
                          <a:cs typeface="Times New Roman" panose="02020603050405020304" pitchFamily="18" charset="0"/>
                        </a:rPr>
                        <a:t>21</a:t>
                      </a:r>
                      <a:r>
                        <a:rPr lang="en-GB" sz="2000" baseline="30000" dirty="0" smtClean="0">
                          <a:latin typeface="Times New Roman" panose="02020603050405020304" pitchFamily="18" charset="0"/>
                          <a:cs typeface="Times New Roman" panose="02020603050405020304" pitchFamily="18" charset="0"/>
                        </a:rPr>
                        <a:t>st</a:t>
                      </a:r>
                      <a:r>
                        <a:rPr lang="en-GB" sz="2000" dirty="0" smtClean="0">
                          <a:latin typeface="Times New Roman" panose="02020603050405020304" pitchFamily="18" charset="0"/>
                          <a:cs typeface="Times New Roman" panose="02020603050405020304" pitchFamily="18" charset="0"/>
                        </a:rPr>
                        <a:t> May To</a:t>
                      </a:r>
                      <a:r>
                        <a:rPr lang="en-GB" sz="2000" baseline="0" dirty="0" smtClean="0">
                          <a:latin typeface="Times New Roman" panose="02020603050405020304" pitchFamily="18" charset="0"/>
                          <a:cs typeface="Times New Roman" panose="02020603050405020304" pitchFamily="18" charset="0"/>
                        </a:rPr>
                        <a:t> </a:t>
                      </a:r>
                      <a:r>
                        <a:rPr lang="en-GB" sz="2000" baseline="0" dirty="0" err="1" smtClean="0">
                          <a:latin typeface="Times New Roman" panose="02020603050405020304" pitchFamily="18" charset="0"/>
                          <a:cs typeface="Times New Roman" panose="02020603050405020304" pitchFamily="18" charset="0"/>
                        </a:rPr>
                        <a:t>Finsih</a:t>
                      </a:r>
                      <a:r>
                        <a:rPr lang="en-GB" sz="2000" baseline="0" dirty="0" smtClean="0">
                          <a:latin typeface="Times New Roman" panose="02020603050405020304" pitchFamily="18" charset="0"/>
                          <a:cs typeface="Times New Roman" panose="02020603050405020304" pitchFamily="18" charset="0"/>
                        </a:rPr>
                        <a:t> Date</a:t>
                      </a:r>
                      <a:endParaRPr lang="en-GB" sz="2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690224395"/>
                  </a:ext>
                </a:extLst>
              </a:tr>
            </a:tbl>
          </a:graphicData>
        </a:graphic>
      </p:graphicFrame>
      <p:sp>
        <p:nvSpPr>
          <p:cNvPr id="7" name="Rounded Rectangular Callout 6"/>
          <p:cNvSpPr/>
          <p:nvPr/>
        </p:nvSpPr>
        <p:spPr>
          <a:xfrm>
            <a:off x="8829672" y="1114409"/>
            <a:ext cx="2686050" cy="1111059"/>
          </a:xfrm>
          <a:prstGeom prst="wedgeRoundRectCallout">
            <a:avLst>
              <a:gd name="adj1" fmla="val -93174"/>
              <a:gd name="adj2" fmla="val 28657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Update this List as per Your Supervisor Guidelines</a:t>
            </a:r>
            <a:endParaRPr lang="en-US" b="1" dirty="0"/>
          </a:p>
        </p:txBody>
      </p:sp>
      <p:pic>
        <p:nvPicPr>
          <p:cNvPr id="8" name="Picture 7"/>
          <p:cNvPicPr>
            <a:picLocks noChangeAspect="1"/>
          </p:cNvPicPr>
          <p:nvPr/>
        </p:nvPicPr>
        <p:blipFill rotWithShape="1">
          <a:blip r:embed="rId2" cstate="print">
            <a:extLst>
              <a:ext uri="{28A0092B-C50C-407E-A947-70E740481C1C}">
                <a14:useLocalDpi xmlns:a14="http://schemas.microsoft.com/office/drawing/2010/main" val="0"/>
              </a:ext>
            </a:extLst>
          </a:blip>
          <a:srcRect l="13310" t="11042" r="16169" b="11876"/>
          <a:stretch/>
        </p:blipFill>
        <p:spPr>
          <a:xfrm>
            <a:off x="10972801" y="118210"/>
            <a:ext cx="857250" cy="781902"/>
          </a:xfrm>
          <a:prstGeom prst="rect">
            <a:avLst/>
          </a:prstGeom>
        </p:spPr>
      </p:pic>
    </p:spTree>
    <p:extLst>
      <p:ext uri="{BB962C8B-B14F-4D97-AF65-F5344CB8AC3E}">
        <p14:creationId xmlns:p14="http://schemas.microsoft.com/office/powerpoint/2010/main" val="12768109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3492" y="412125"/>
            <a:ext cx="9865217" cy="5550794"/>
          </a:xfrm>
          <a:prstGeom prst="rect">
            <a:avLst/>
          </a:prstGeom>
        </p:spPr>
      </p:pic>
    </p:spTree>
    <p:extLst>
      <p:ext uri="{BB962C8B-B14F-4D97-AF65-F5344CB8AC3E}">
        <p14:creationId xmlns:p14="http://schemas.microsoft.com/office/powerpoint/2010/main" val="33638196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2162" y="1624012"/>
            <a:ext cx="7810500" cy="4238625"/>
          </a:xfrm>
          <a:prstGeom prst="rect">
            <a:avLst/>
          </a:prstGeom>
        </p:spPr>
      </p:pic>
    </p:spTree>
    <p:extLst>
      <p:ext uri="{BB962C8B-B14F-4D97-AF65-F5344CB8AC3E}">
        <p14:creationId xmlns:p14="http://schemas.microsoft.com/office/powerpoint/2010/main" val="42865591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28784" y="2543175"/>
            <a:ext cx="9144000" cy="1251744"/>
          </a:xfrm>
        </p:spPr>
        <p:txBody>
          <a:bodyPr>
            <a:normAutofit/>
          </a:bodyPr>
          <a:lstStyle/>
          <a:p>
            <a:r>
              <a:rPr lang="en-US" sz="3600" b="1" dirty="0">
                <a:latin typeface="Arial" panose="020B0604020202020204" pitchFamily="34" charset="0"/>
                <a:ea typeface="Times New Roman" panose="02020603050405020304" pitchFamily="18" charset="0"/>
              </a:rPr>
              <a:t>An </a:t>
            </a:r>
            <a:r>
              <a:rPr lang="en-US" sz="3600" b="1" dirty="0" err="1">
                <a:latin typeface="Arial" panose="020B0604020202020204" pitchFamily="34" charset="0"/>
                <a:ea typeface="Times New Roman" panose="02020603050405020304" pitchFamily="18" charset="0"/>
              </a:rPr>
              <a:t>IoT</a:t>
            </a:r>
            <a:r>
              <a:rPr lang="en-US" sz="3600" b="1" dirty="0">
                <a:latin typeface="Arial" panose="020B0604020202020204" pitchFamily="34" charset="0"/>
                <a:ea typeface="Times New Roman" panose="02020603050405020304" pitchFamily="18" charset="0"/>
              </a:rPr>
              <a:t> Based Approach for Very Low Cost Real Time Vehicle Tracking System</a:t>
            </a:r>
            <a:r>
              <a:rPr lang="en-US" sz="3600" b="1" dirty="0">
                <a:latin typeface="Times New Roman" panose="02020603050405020304" pitchFamily="18" charset="0"/>
                <a:ea typeface="Times New Roman" panose="02020603050405020304" pitchFamily="18" charset="0"/>
              </a:rPr>
              <a:t>  </a:t>
            </a:r>
            <a:endParaRPr lang="en-US" sz="3600" dirty="0"/>
          </a:p>
        </p:txBody>
      </p:sp>
      <p:sp>
        <p:nvSpPr>
          <p:cNvPr id="3" name="Subtitle 2"/>
          <p:cNvSpPr>
            <a:spLocks noGrp="1"/>
          </p:cNvSpPr>
          <p:nvPr>
            <p:ph type="subTitle" idx="1"/>
          </p:nvPr>
        </p:nvSpPr>
        <p:spPr>
          <a:xfrm>
            <a:off x="3910010" y="4310069"/>
            <a:ext cx="4781548" cy="1333835"/>
          </a:xfrm>
        </p:spPr>
        <p:txBody>
          <a:bodyPr/>
          <a:lstStyle/>
          <a:p>
            <a:pPr algn="l"/>
            <a:r>
              <a:rPr lang="en-US" dirty="0"/>
              <a:t>Muhammad </a:t>
            </a:r>
            <a:r>
              <a:rPr lang="en-US" dirty="0" err="1"/>
              <a:t>Atif</a:t>
            </a:r>
            <a:r>
              <a:rPr lang="en-US" dirty="0"/>
              <a:t>   17-ARID-1507</a:t>
            </a:r>
          </a:p>
          <a:p>
            <a:pPr algn="l"/>
            <a:r>
              <a:rPr lang="en-US" dirty="0" err="1"/>
              <a:t>Mahad</a:t>
            </a:r>
            <a:r>
              <a:rPr lang="en-US" dirty="0"/>
              <a:t> Shah         17-ARID-1486</a:t>
            </a:r>
          </a:p>
          <a:p>
            <a:pPr algn="l"/>
            <a:r>
              <a:rPr lang="en-US" dirty="0" err="1"/>
              <a:t>Insha</a:t>
            </a:r>
            <a:r>
              <a:rPr lang="en-US" dirty="0"/>
              <a:t> Noor           17-ARID-1479</a:t>
            </a:r>
          </a:p>
          <a:p>
            <a:pPr algn="l"/>
            <a:endParaRPr lang="en-US" dirty="0"/>
          </a:p>
        </p:txBody>
      </p:sp>
      <p:pic>
        <p:nvPicPr>
          <p:cNvPr id="4" name="Picture 3">
            <a:extLst>
              <a:ext uri="{FF2B5EF4-FFF2-40B4-BE49-F238E27FC236}">
                <a16:creationId xmlns:a16="http://schemas.microsoft.com/office/drawing/2014/main" id="{D9802255-FCD4-47BC-B109-74F9CA1DF464}"/>
              </a:ext>
            </a:extLst>
          </p:cNvPr>
          <p:cNvPicPr>
            <a:picLocks noChangeAspect="1"/>
          </p:cNvPicPr>
          <p:nvPr/>
        </p:nvPicPr>
        <p:blipFill>
          <a:blip r:embed="rId2"/>
          <a:stretch>
            <a:fillRect/>
          </a:stretch>
        </p:blipFill>
        <p:spPr>
          <a:xfrm>
            <a:off x="38096" y="1311"/>
            <a:ext cx="1690688" cy="1627459"/>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13310" t="11042" r="16169" b="11876"/>
          <a:stretch/>
        </p:blipFill>
        <p:spPr>
          <a:xfrm>
            <a:off x="10229853" y="1"/>
            <a:ext cx="1952624" cy="1628769"/>
          </a:xfrm>
          <a:prstGeom prst="rect">
            <a:avLst/>
          </a:prstGeom>
        </p:spPr>
      </p:pic>
      <p:sp>
        <p:nvSpPr>
          <p:cNvPr id="6" name="Rectangle 5"/>
          <p:cNvSpPr/>
          <p:nvPr/>
        </p:nvSpPr>
        <p:spPr>
          <a:xfrm>
            <a:off x="1728784" y="168709"/>
            <a:ext cx="8386766" cy="954107"/>
          </a:xfrm>
          <a:prstGeom prst="rect">
            <a:avLst/>
          </a:prstGeom>
        </p:spPr>
        <p:txBody>
          <a:bodyPr wrap="square">
            <a:spAutoFit/>
          </a:bodyPr>
          <a:lstStyle/>
          <a:p>
            <a:pPr algn="ctr"/>
            <a:r>
              <a:rPr lang="en-US" sz="2800" dirty="0"/>
              <a:t>PMAS-Arid Agriculture </a:t>
            </a:r>
            <a:r>
              <a:rPr lang="en-US" sz="2800" dirty="0" smtClean="0"/>
              <a:t>University- </a:t>
            </a:r>
            <a:r>
              <a:rPr lang="en-US" sz="2800" dirty="0"/>
              <a:t>Rawalpindi</a:t>
            </a:r>
            <a:br>
              <a:rPr lang="en-US" sz="2800" dirty="0"/>
            </a:br>
            <a:r>
              <a:rPr lang="en-US" sz="2800" dirty="0"/>
              <a:t>University Institute of Information Technology</a:t>
            </a:r>
          </a:p>
        </p:txBody>
      </p:sp>
      <p:sp>
        <p:nvSpPr>
          <p:cNvPr id="11" name="Rounded Rectangular Callout 10"/>
          <p:cNvSpPr/>
          <p:nvPr/>
        </p:nvSpPr>
        <p:spPr>
          <a:xfrm>
            <a:off x="4579142" y="1628770"/>
            <a:ext cx="2686050" cy="771530"/>
          </a:xfrm>
          <a:prstGeom prst="wedgeRoundRectCallout">
            <a:avLst>
              <a:gd name="adj1" fmla="val -23493"/>
              <a:gd name="adj2" fmla="val 11805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Your Project Title</a:t>
            </a:r>
            <a:endParaRPr lang="en-US" b="1" dirty="0"/>
          </a:p>
        </p:txBody>
      </p:sp>
      <p:sp>
        <p:nvSpPr>
          <p:cNvPr id="12" name="Subtitle 2">
            <a:extLst>
              <a:ext uri="{FF2B5EF4-FFF2-40B4-BE49-F238E27FC236}">
                <a16:creationId xmlns:a16="http://schemas.microsoft.com/office/drawing/2014/main" id="{667CD651-A785-4510-8A2D-D0D305624EC8}"/>
              </a:ext>
            </a:extLst>
          </p:cNvPr>
          <p:cNvSpPr txBox="1">
            <a:spLocks/>
          </p:cNvSpPr>
          <p:nvPr/>
        </p:nvSpPr>
        <p:spPr>
          <a:xfrm>
            <a:off x="3509958" y="6168244"/>
            <a:ext cx="5181600" cy="457200"/>
          </a:xfrm>
          <a:prstGeom prst="rect">
            <a:avLst/>
          </a:prstGeom>
        </p:spPr>
        <p:txBody>
          <a:bodyPr vert="horz" lIns="45720" rIns="45720">
            <a:noAutofit/>
          </a:bodyPr>
          <a:lstStyle>
            <a:lvl1pPr marL="0" marR="64008" indent="0" algn="r" rtl="0" eaLnBrk="1" latinLnBrk="0" hangingPunct="1">
              <a:spcBef>
                <a:spcPts val="400"/>
              </a:spcBef>
              <a:spcAft>
                <a:spcPts val="0"/>
              </a:spcAft>
              <a:buClr>
                <a:schemeClr val="accent1"/>
              </a:buClr>
              <a:buSzPct val="68000"/>
              <a:buFont typeface="Wingdings 3"/>
              <a:buNone/>
              <a:defRPr kumimoji="0" sz="2700" kern="1200">
                <a:solidFill>
                  <a:schemeClr val="tx2"/>
                </a:solidFill>
                <a:latin typeface="+mn-lt"/>
                <a:ea typeface="+mn-ea"/>
                <a:cs typeface="+mn-cs"/>
              </a:defRPr>
            </a:lvl1pPr>
            <a:lvl2pPr marL="457200" indent="0" algn="ctr" rtl="0" eaLnBrk="1" latinLnBrk="0" hangingPunct="1">
              <a:spcBef>
                <a:spcPts val="324"/>
              </a:spcBef>
              <a:buClr>
                <a:schemeClr val="accent1"/>
              </a:buClr>
              <a:buFont typeface="Verdana"/>
              <a:buNone/>
              <a:defRPr kumimoji="0" sz="2300" kern="1200">
                <a:solidFill>
                  <a:schemeClr val="tx1"/>
                </a:solidFill>
                <a:latin typeface="+mn-lt"/>
                <a:ea typeface="+mn-ea"/>
                <a:cs typeface="+mn-cs"/>
              </a:defRPr>
            </a:lvl2pPr>
            <a:lvl3pPr marL="914400" indent="0" algn="ctr" rtl="0" eaLnBrk="1" latinLnBrk="0" hangingPunct="1">
              <a:spcBef>
                <a:spcPts val="350"/>
              </a:spcBef>
              <a:buClr>
                <a:schemeClr val="accent2"/>
              </a:buClr>
              <a:buSzPct val="100000"/>
              <a:buFont typeface="Wingdings 2"/>
              <a:buNone/>
              <a:defRPr kumimoji="0" sz="2100" kern="1200">
                <a:solidFill>
                  <a:schemeClr val="tx1"/>
                </a:solidFill>
                <a:latin typeface="+mn-lt"/>
                <a:ea typeface="+mn-ea"/>
                <a:cs typeface="+mn-cs"/>
              </a:defRPr>
            </a:lvl3pPr>
            <a:lvl4pPr marL="1371600" indent="0" algn="ctr" rtl="0" eaLnBrk="1" latinLnBrk="0" hangingPunct="1">
              <a:spcBef>
                <a:spcPts val="350"/>
              </a:spcBef>
              <a:buClr>
                <a:schemeClr val="accent2"/>
              </a:buClr>
              <a:buFont typeface="Wingdings 2"/>
              <a:buNone/>
              <a:defRPr kumimoji="0" sz="1900" kern="1200">
                <a:solidFill>
                  <a:schemeClr val="tx1"/>
                </a:solidFill>
                <a:latin typeface="+mn-lt"/>
                <a:ea typeface="+mn-ea"/>
                <a:cs typeface="+mn-cs"/>
              </a:defRPr>
            </a:lvl4pPr>
            <a:lvl5pPr marL="1828800" indent="0" algn="ctr" rtl="0" eaLnBrk="1" latinLnBrk="0" hangingPunct="1">
              <a:spcBef>
                <a:spcPts val="350"/>
              </a:spcBef>
              <a:buClr>
                <a:schemeClr val="accent2"/>
              </a:buClr>
              <a:buFont typeface="Wingdings 2"/>
              <a:buNone/>
              <a:defRPr kumimoji="0" sz="1800" kern="1200">
                <a:solidFill>
                  <a:schemeClr val="tx1"/>
                </a:solidFill>
                <a:latin typeface="+mn-lt"/>
                <a:ea typeface="+mn-ea"/>
                <a:cs typeface="+mn-cs"/>
              </a:defRPr>
            </a:lvl5pPr>
            <a:lvl6pPr marL="2286000" indent="0" algn="ctr" rtl="0" eaLnBrk="1" latinLnBrk="0" hangingPunct="1">
              <a:spcBef>
                <a:spcPts val="350"/>
              </a:spcBef>
              <a:buClr>
                <a:schemeClr val="accent3"/>
              </a:buClr>
              <a:buFont typeface="Wingdings 2"/>
              <a:buNone/>
              <a:defRPr kumimoji="0" sz="1800" kern="1200">
                <a:solidFill>
                  <a:schemeClr val="tx1"/>
                </a:solidFill>
                <a:latin typeface="+mn-lt"/>
                <a:ea typeface="+mn-ea"/>
                <a:cs typeface="+mn-cs"/>
              </a:defRPr>
            </a:lvl6pPr>
            <a:lvl7pPr marL="27432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7pPr>
            <a:lvl8pPr marL="3200400" indent="0" algn="ctr" rtl="0" eaLnBrk="1" latinLnBrk="0" hangingPunct="1">
              <a:spcBef>
                <a:spcPts val="350"/>
              </a:spcBef>
              <a:buClr>
                <a:schemeClr val="accent3"/>
              </a:buClr>
              <a:buFont typeface="Wingdings 2"/>
              <a:buNone/>
              <a:defRPr kumimoji="0" sz="1600" kern="1200">
                <a:solidFill>
                  <a:schemeClr val="tx1"/>
                </a:solidFill>
                <a:latin typeface="+mn-lt"/>
                <a:ea typeface="+mn-ea"/>
                <a:cs typeface="+mn-cs"/>
              </a:defRPr>
            </a:lvl8pPr>
            <a:lvl9pPr marL="3657600" indent="0" algn="ctr" rtl="0" eaLnBrk="1" latinLnBrk="0" hangingPunct="1">
              <a:spcBef>
                <a:spcPts val="350"/>
              </a:spcBef>
              <a:buClr>
                <a:schemeClr val="accent3"/>
              </a:buClr>
              <a:buFont typeface="Wingdings 2"/>
              <a:buNone/>
              <a:defRPr kumimoji="0" sz="1600" kern="1200" baseline="0">
                <a:solidFill>
                  <a:schemeClr val="tx1"/>
                </a:solidFill>
                <a:latin typeface="+mn-lt"/>
                <a:ea typeface="+mn-ea"/>
                <a:cs typeface="+mn-cs"/>
              </a:defRPr>
            </a:lvl9pPr>
            <a:extLst/>
          </a:lstStyle>
          <a:p>
            <a:pPr algn="ctr"/>
            <a:r>
              <a:rPr lang="en-US" sz="2400" b="1" dirty="0" smtClean="0">
                <a:solidFill>
                  <a:schemeClr val="tx1"/>
                </a:solidFill>
              </a:rPr>
              <a:t>Supervisor : Dr</a:t>
            </a:r>
            <a:r>
              <a:rPr lang="en-US" sz="2400" b="1" dirty="0">
                <a:solidFill>
                  <a:schemeClr val="tx1"/>
                </a:solidFill>
              </a:rPr>
              <a:t>. Saif-</a:t>
            </a:r>
            <a:r>
              <a:rPr lang="en-US" sz="2400" b="1" dirty="0" err="1">
                <a:solidFill>
                  <a:schemeClr val="tx1"/>
                </a:solidFill>
              </a:rPr>
              <a:t>ur</a:t>
            </a:r>
            <a:r>
              <a:rPr lang="en-US" sz="2400" b="1" dirty="0">
                <a:solidFill>
                  <a:schemeClr val="tx1"/>
                </a:solidFill>
              </a:rPr>
              <a:t>-Rehman </a:t>
            </a:r>
          </a:p>
        </p:txBody>
      </p:sp>
      <p:sp>
        <p:nvSpPr>
          <p:cNvPr id="13" name="Rounded Rectangular Callout 12"/>
          <p:cNvSpPr/>
          <p:nvPr/>
        </p:nvSpPr>
        <p:spPr>
          <a:xfrm>
            <a:off x="9529759" y="4023529"/>
            <a:ext cx="2686050" cy="771530"/>
          </a:xfrm>
          <a:prstGeom prst="wedgeRoundRectCallout">
            <a:avLst>
              <a:gd name="adj1" fmla="val -111259"/>
              <a:gd name="adj2" fmla="val -972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Your Name n </a:t>
            </a:r>
            <a:r>
              <a:rPr lang="en-US" b="1" dirty="0" err="1" smtClean="0"/>
              <a:t>Reg</a:t>
            </a:r>
            <a:r>
              <a:rPr lang="en-US" b="1" dirty="0" smtClean="0"/>
              <a:t> Nos</a:t>
            </a:r>
            <a:endParaRPr lang="en-US" b="1" dirty="0"/>
          </a:p>
        </p:txBody>
      </p:sp>
    </p:spTree>
    <p:extLst>
      <p:ext uri="{BB962C8B-B14F-4D97-AF65-F5344CB8AC3E}">
        <p14:creationId xmlns:p14="http://schemas.microsoft.com/office/powerpoint/2010/main" val="12168361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885" y="136526"/>
            <a:ext cx="11587166" cy="763588"/>
          </a:xfrm>
          <a:solidFill>
            <a:schemeClr val="accent6">
              <a:lumMod val="60000"/>
              <a:lumOff val="40000"/>
            </a:schemeClr>
          </a:solidFill>
        </p:spPr>
        <p:txBody>
          <a:bodyPr/>
          <a:lstStyle/>
          <a:p>
            <a:r>
              <a:rPr lang="en-US" b="1" dirty="0" smtClean="0"/>
              <a:t>Contents</a:t>
            </a:r>
            <a:endParaRPr lang="en-US" b="1" dirty="0"/>
          </a:p>
        </p:txBody>
      </p:sp>
      <p:sp>
        <p:nvSpPr>
          <p:cNvPr id="3" name="Content Placeholder 2"/>
          <p:cNvSpPr>
            <a:spLocks noGrp="1"/>
          </p:cNvSpPr>
          <p:nvPr>
            <p:ph idx="1"/>
          </p:nvPr>
        </p:nvSpPr>
        <p:spPr>
          <a:xfrm>
            <a:off x="381000" y="900113"/>
            <a:ext cx="11449050" cy="5314949"/>
          </a:xfrm>
        </p:spPr>
        <p:txBody>
          <a:bodyPr>
            <a:noAutofit/>
          </a:bodyPr>
          <a:lstStyle/>
          <a:p>
            <a:pPr>
              <a:lnSpc>
                <a:spcPct val="100000"/>
              </a:lnSpc>
            </a:pPr>
            <a:r>
              <a:rPr lang="en-GB" altLang="en-US" sz="2400" dirty="0" smtClean="0">
                <a:latin typeface="Times New Roman" panose="02020603050405020304" pitchFamily="18" charset="0"/>
              </a:rPr>
              <a:t>Introduction</a:t>
            </a:r>
          </a:p>
          <a:p>
            <a:pPr>
              <a:lnSpc>
                <a:spcPct val="100000"/>
              </a:lnSpc>
            </a:pPr>
            <a:r>
              <a:rPr lang="en-GB" altLang="en-US" sz="2400" dirty="0" smtClean="0">
                <a:latin typeface="Times New Roman" panose="02020603050405020304" pitchFamily="18" charset="0"/>
              </a:rPr>
              <a:t>Existing System</a:t>
            </a:r>
          </a:p>
          <a:p>
            <a:pPr>
              <a:lnSpc>
                <a:spcPct val="100000"/>
              </a:lnSpc>
            </a:pPr>
            <a:r>
              <a:rPr lang="en-GB" altLang="en-US" sz="2400" dirty="0" smtClean="0">
                <a:latin typeface="Times New Roman" panose="02020603050405020304" pitchFamily="18" charset="0"/>
              </a:rPr>
              <a:t>Problem Statement</a:t>
            </a:r>
          </a:p>
          <a:p>
            <a:pPr>
              <a:lnSpc>
                <a:spcPct val="100000"/>
              </a:lnSpc>
            </a:pPr>
            <a:r>
              <a:rPr lang="en-GB" altLang="en-US" sz="2400" dirty="0" smtClean="0">
                <a:latin typeface="Times New Roman" panose="02020603050405020304" pitchFamily="18" charset="0"/>
              </a:rPr>
              <a:t>Problem Solution</a:t>
            </a:r>
          </a:p>
          <a:p>
            <a:pPr>
              <a:lnSpc>
                <a:spcPct val="100000"/>
              </a:lnSpc>
            </a:pPr>
            <a:r>
              <a:rPr lang="en-GB" altLang="en-US" sz="2400" dirty="0" smtClean="0">
                <a:latin typeface="Times New Roman" panose="02020603050405020304" pitchFamily="18" charset="0"/>
              </a:rPr>
              <a:t>Project Scope </a:t>
            </a:r>
          </a:p>
          <a:p>
            <a:pPr>
              <a:lnSpc>
                <a:spcPct val="100000"/>
              </a:lnSpc>
            </a:pPr>
            <a:r>
              <a:rPr lang="en-GB" altLang="en-US" sz="2400" dirty="0" smtClean="0">
                <a:latin typeface="Times New Roman" panose="02020603050405020304" pitchFamily="18" charset="0"/>
              </a:rPr>
              <a:t>Project Objective</a:t>
            </a:r>
          </a:p>
          <a:p>
            <a:pPr>
              <a:lnSpc>
                <a:spcPct val="100000"/>
              </a:lnSpc>
            </a:pPr>
            <a:r>
              <a:rPr lang="en-GB" altLang="en-US" sz="2400" dirty="0" smtClean="0">
                <a:latin typeface="Times New Roman" panose="02020603050405020304" pitchFamily="18" charset="0"/>
              </a:rPr>
              <a:t>Diagrams  - </a:t>
            </a:r>
            <a:r>
              <a:rPr lang="en-GB" altLang="en-US" sz="2400" b="1" u="sng" dirty="0" smtClean="0">
                <a:latin typeface="Times New Roman" panose="02020603050405020304" pitchFamily="18" charset="0"/>
              </a:rPr>
              <a:t>Use case</a:t>
            </a:r>
            <a:r>
              <a:rPr lang="en-GB" altLang="en-US" sz="2400" dirty="0" smtClean="0">
                <a:latin typeface="Times New Roman" panose="02020603050405020304" pitchFamily="18" charset="0"/>
              </a:rPr>
              <a:t>, </a:t>
            </a:r>
            <a:r>
              <a:rPr lang="en-GB" altLang="en-US" sz="2400" b="1" u="sng" dirty="0" smtClean="0">
                <a:latin typeface="Times New Roman" panose="02020603050405020304" pitchFamily="18" charset="0"/>
              </a:rPr>
              <a:t>Class</a:t>
            </a:r>
            <a:r>
              <a:rPr lang="en-GB" altLang="en-US" sz="2400" dirty="0" smtClean="0">
                <a:latin typeface="Times New Roman" panose="02020603050405020304" pitchFamily="18" charset="0"/>
              </a:rPr>
              <a:t>, </a:t>
            </a:r>
            <a:r>
              <a:rPr lang="en-GB" altLang="en-US" sz="2400" b="1" u="sng" dirty="0" smtClean="0">
                <a:latin typeface="Times New Roman" panose="02020603050405020304" pitchFamily="18" charset="0"/>
              </a:rPr>
              <a:t>Sequence</a:t>
            </a:r>
            <a:r>
              <a:rPr lang="en-GB" altLang="en-US" sz="2400" dirty="0" smtClean="0">
                <a:latin typeface="Times New Roman" panose="02020603050405020304" pitchFamily="18" charset="0"/>
              </a:rPr>
              <a:t>, </a:t>
            </a:r>
            <a:r>
              <a:rPr lang="en-GB" altLang="en-US" sz="2400" b="1" u="sng" dirty="0" smtClean="0">
                <a:latin typeface="Times New Roman" panose="02020603050405020304" pitchFamily="18" charset="0"/>
              </a:rPr>
              <a:t>Component</a:t>
            </a:r>
            <a:r>
              <a:rPr lang="en-GB" altLang="en-US" sz="2400" dirty="0" smtClean="0">
                <a:latin typeface="Times New Roman" panose="02020603050405020304" pitchFamily="18" charset="0"/>
              </a:rPr>
              <a:t>,  </a:t>
            </a:r>
            <a:r>
              <a:rPr lang="en-GB" altLang="en-US" sz="2400" b="1" u="sng" dirty="0" smtClean="0">
                <a:latin typeface="Times New Roman" panose="02020603050405020304" pitchFamily="18" charset="0"/>
              </a:rPr>
              <a:t>Activity</a:t>
            </a:r>
            <a:r>
              <a:rPr lang="en-GB" altLang="en-US" sz="2400" dirty="0" smtClean="0">
                <a:latin typeface="Times New Roman" panose="02020603050405020304" pitchFamily="18" charset="0"/>
              </a:rPr>
              <a:t>, </a:t>
            </a:r>
            <a:r>
              <a:rPr lang="en-GB" altLang="en-US" sz="2400" b="1" u="sng" dirty="0" smtClean="0">
                <a:latin typeface="Times New Roman" panose="02020603050405020304" pitchFamily="18" charset="0"/>
              </a:rPr>
              <a:t>Deployment</a:t>
            </a:r>
          </a:p>
          <a:p>
            <a:pPr>
              <a:lnSpc>
                <a:spcPct val="100000"/>
              </a:lnSpc>
            </a:pPr>
            <a:r>
              <a:rPr lang="en-GB" altLang="en-US" sz="2400" dirty="0" smtClean="0">
                <a:latin typeface="Times New Roman" panose="02020603050405020304" pitchFamily="18" charset="0"/>
              </a:rPr>
              <a:t>Tools and Technologies</a:t>
            </a:r>
          </a:p>
          <a:p>
            <a:pPr>
              <a:lnSpc>
                <a:spcPct val="100000"/>
              </a:lnSpc>
            </a:pPr>
            <a:r>
              <a:rPr lang="en-GB" altLang="en-US" sz="2400" dirty="0" smtClean="0">
                <a:latin typeface="Times New Roman" panose="02020603050405020304" pitchFamily="18" charset="0"/>
              </a:rPr>
              <a:t>Task Distribution</a:t>
            </a:r>
          </a:p>
          <a:p>
            <a:pPr>
              <a:lnSpc>
                <a:spcPct val="100000"/>
              </a:lnSpc>
            </a:pPr>
            <a:r>
              <a:rPr lang="en-GB" altLang="en-US" sz="2400" dirty="0" smtClean="0">
                <a:latin typeface="Times New Roman" panose="02020603050405020304" pitchFamily="18" charset="0"/>
              </a:rPr>
              <a:t>Screenshots </a:t>
            </a:r>
            <a:endParaRPr lang="en-GB" altLang="en-US" sz="2400" dirty="0" smtClean="0">
              <a:latin typeface="Times New Roman" panose="02020603050405020304" pitchFamily="18" charset="0"/>
            </a:endParaRPr>
          </a:p>
          <a:p>
            <a:pPr>
              <a:lnSpc>
                <a:spcPct val="100000"/>
              </a:lnSpc>
            </a:pPr>
            <a:r>
              <a:rPr lang="en-GB" altLang="en-US" sz="2400" dirty="0" smtClean="0">
                <a:latin typeface="Times New Roman" panose="02020603050405020304" pitchFamily="18" charset="0"/>
              </a:rPr>
              <a:t>Future Project Schedule</a:t>
            </a:r>
            <a:endParaRPr lang="en-GB" altLang="en-US" sz="2400" dirty="0" smtClean="0">
              <a:latin typeface="Times New Roman" panose="02020603050405020304" pitchFamily="18" charset="0"/>
            </a:endParaRPr>
          </a:p>
          <a:p>
            <a:pPr>
              <a:lnSpc>
                <a:spcPct val="150000"/>
              </a:lnSpc>
            </a:pPr>
            <a:endParaRPr lang="en-GB" altLang="en-US" sz="3600" dirty="0" smtClean="0">
              <a:latin typeface="Times New Roman" panose="02020603050405020304" pitchFamily="18" charset="0"/>
            </a:endParaRPr>
          </a:p>
          <a:p>
            <a:pPr>
              <a:lnSpc>
                <a:spcPct val="150000"/>
              </a:lnSpc>
            </a:pPr>
            <a:endParaRPr lang="en-GB" altLang="en-US" sz="3600" dirty="0" smtClean="0">
              <a:latin typeface="Times New Roman" panose="02020603050405020304" pitchFamily="18" charset="0"/>
              <a:cs typeface="Times New Roman" panose="02020603050405020304" pitchFamily="18" charset="0"/>
            </a:endParaRPr>
          </a:p>
          <a:p>
            <a:pPr>
              <a:lnSpc>
                <a:spcPct val="150000"/>
              </a:lnSpc>
            </a:pPr>
            <a:endParaRPr lang="en-US" sz="3600" dirty="0"/>
          </a:p>
        </p:txBody>
      </p:sp>
      <p:sp>
        <p:nvSpPr>
          <p:cNvPr id="4" name="Rectangle 3"/>
          <p:cNvSpPr/>
          <p:nvPr/>
        </p:nvSpPr>
        <p:spPr>
          <a:xfrm>
            <a:off x="242884" y="6411701"/>
            <a:ext cx="11587166" cy="400110"/>
          </a:xfrm>
          <a:prstGeom prst="rect">
            <a:avLst/>
          </a:prstGeom>
          <a:solidFill>
            <a:schemeClr val="accent6">
              <a:lumMod val="60000"/>
              <a:lumOff val="40000"/>
            </a:schemeClr>
          </a:solidFill>
        </p:spPr>
        <p:txBody>
          <a:bodyPr wrap="square">
            <a:spAutoFit/>
          </a:bodyPr>
          <a:lstStyle/>
          <a:p>
            <a:pPr algn="ctr"/>
            <a:r>
              <a:rPr lang="en-US" sz="2000" b="1" dirty="0" smtClean="0"/>
              <a:t>University Institute of Information Technology,  PMAS-Arid </a:t>
            </a:r>
            <a:r>
              <a:rPr lang="en-US" sz="2000" b="1" dirty="0"/>
              <a:t>Agriculture </a:t>
            </a:r>
            <a:r>
              <a:rPr lang="en-US" sz="2000" b="1" dirty="0" smtClean="0"/>
              <a:t>University- Rawalpindi</a:t>
            </a:r>
            <a:endParaRPr lang="en-US" sz="2000" b="1" dirty="0"/>
          </a:p>
        </p:txBody>
      </p:sp>
      <p:sp>
        <p:nvSpPr>
          <p:cNvPr id="6" name="Rounded Rectangular Callout 5"/>
          <p:cNvSpPr/>
          <p:nvPr/>
        </p:nvSpPr>
        <p:spPr>
          <a:xfrm>
            <a:off x="8472484" y="1414448"/>
            <a:ext cx="2686050" cy="771530"/>
          </a:xfrm>
          <a:prstGeom prst="wedgeRoundRectCallout">
            <a:avLst>
              <a:gd name="adj1" fmla="val -93174"/>
              <a:gd name="adj2" fmla="val 28657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Add the Diagrams as Per Your Status</a:t>
            </a:r>
            <a:endParaRPr lang="en-US" b="1" dirty="0"/>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13310" t="11042" r="16169" b="11876"/>
          <a:stretch/>
        </p:blipFill>
        <p:spPr>
          <a:xfrm>
            <a:off x="10972801" y="118210"/>
            <a:ext cx="857250" cy="781902"/>
          </a:xfrm>
          <a:prstGeom prst="rect">
            <a:avLst/>
          </a:prstGeom>
        </p:spPr>
      </p:pic>
    </p:spTree>
    <p:extLst>
      <p:ext uri="{BB962C8B-B14F-4D97-AF65-F5344CB8AC3E}">
        <p14:creationId xmlns:p14="http://schemas.microsoft.com/office/powerpoint/2010/main" val="33935698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885" y="136526"/>
            <a:ext cx="11587166" cy="763588"/>
          </a:xfrm>
          <a:solidFill>
            <a:schemeClr val="accent6">
              <a:lumMod val="60000"/>
              <a:lumOff val="40000"/>
            </a:schemeClr>
          </a:solidFill>
        </p:spPr>
        <p:txBody>
          <a:bodyPr/>
          <a:lstStyle/>
          <a:p>
            <a:r>
              <a:rPr lang="en-US" b="1" dirty="0">
                <a:latin typeface="Calibri" pitchFamily="34" charset="0"/>
                <a:cs typeface="Calibri" pitchFamily="34" charset="0"/>
              </a:rPr>
              <a:t>Introduction</a:t>
            </a:r>
            <a:endParaRPr lang="en-US" b="1" dirty="0">
              <a:latin typeface="Calibri" pitchFamily="34" charset="0"/>
              <a:cs typeface="Calibri" pitchFamily="34" charset="0"/>
            </a:endParaRPr>
          </a:p>
        </p:txBody>
      </p:sp>
      <p:sp>
        <p:nvSpPr>
          <p:cNvPr id="3" name="Content Placeholder 2"/>
          <p:cNvSpPr>
            <a:spLocks noGrp="1"/>
          </p:cNvSpPr>
          <p:nvPr>
            <p:ph idx="1"/>
          </p:nvPr>
        </p:nvSpPr>
        <p:spPr>
          <a:xfrm>
            <a:off x="381000" y="900113"/>
            <a:ext cx="11449050" cy="5314949"/>
          </a:xfrm>
        </p:spPr>
        <p:txBody>
          <a:bodyPr>
            <a:noAutofit/>
          </a:bodyPr>
          <a:lstStyle/>
          <a:p>
            <a:pPr>
              <a:lnSpc>
                <a:spcPct val="250000"/>
              </a:lnSpc>
            </a:pPr>
            <a:r>
              <a:rPr lang="en-US" sz="2400" dirty="0">
                <a:latin typeface="Times New Roman" panose="02020603050405020304" pitchFamily="18" charset="0"/>
                <a:ea typeface="Times New Roman" panose="02020603050405020304" pitchFamily="18" charset="0"/>
              </a:rPr>
              <a:t>P</a:t>
            </a:r>
            <a:r>
              <a:rPr lang="en-US" sz="2400" dirty="0" smtClean="0">
                <a:effectLst/>
                <a:latin typeface="Times New Roman" panose="02020603050405020304" pitchFamily="18" charset="0"/>
                <a:ea typeface="Times New Roman" panose="02020603050405020304" pitchFamily="18" charset="0"/>
              </a:rPr>
              <a:t>rovide the facility to the local passenger to track local transport location </a:t>
            </a:r>
          </a:p>
          <a:p>
            <a:pPr>
              <a:lnSpc>
                <a:spcPct val="250000"/>
              </a:lnSpc>
            </a:pPr>
            <a:r>
              <a:rPr lang="en-US" sz="2400" dirty="0" smtClean="0">
                <a:effectLst/>
                <a:latin typeface="Times New Roman" panose="02020603050405020304" pitchFamily="18" charset="0"/>
                <a:ea typeface="Times New Roman" panose="02020603050405020304" pitchFamily="18" charset="0"/>
              </a:rPr>
              <a:t>Aware about the status of the vehicle with updated vehicle location if the it arrived at the station/location or not or the vehicle gone from the station/location. </a:t>
            </a:r>
          </a:p>
          <a:p>
            <a:pPr>
              <a:lnSpc>
                <a:spcPct val="250000"/>
              </a:lnSpc>
            </a:pPr>
            <a:r>
              <a:rPr lang="en-US" sz="2400" dirty="0" smtClean="0">
                <a:effectLst/>
                <a:latin typeface="Times New Roman" panose="02020603050405020304" pitchFamily="18" charset="0"/>
                <a:ea typeface="Times New Roman" panose="02020603050405020304" pitchFamily="18" charset="0"/>
              </a:rPr>
              <a:t>Very low cost as there is no special hardware device required for vehicles racking ,</a:t>
            </a:r>
          </a:p>
          <a:p>
            <a:pPr>
              <a:lnSpc>
                <a:spcPct val="250000"/>
              </a:lnSpc>
            </a:pPr>
            <a:r>
              <a:rPr lang="en-US" sz="2400" dirty="0" smtClean="0">
                <a:effectLst/>
                <a:latin typeface="Times New Roman" panose="02020603050405020304" pitchFamily="18" charset="0"/>
                <a:ea typeface="Times New Roman" panose="02020603050405020304" pitchFamily="18" charset="0"/>
              </a:rPr>
              <a:t>You need only  </a:t>
            </a:r>
            <a:r>
              <a:rPr lang="en-US" sz="2400" b="1" u="sng" dirty="0" smtClean="0">
                <a:effectLst/>
                <a:latin typeface="Times New Roman" panose="02020603050405020304" pitchFamily="18" charset="0"/>
                <a:ea typeface="Times New Roman" panose="02020603050405020304" pitchFamily="18" charset="0"/>
              </a:rPr>
              <a:t>Android Mobile GPS</a:t>
            </a:r>
            <a:r>
              <a:rPr lang="en-US" sz="2400" dirty="0" smtClean="0">
                <a:effectLst/>
                <a:latin typeface="Times New Roman" panose="02020603050405020304" pitchFamily="18" charset="0"/>
                <a:ea typeface="Times New Roman" panose="02020603050405020304" pitchFamily="18" charset="0"/>
              </a:rPr>
              <a:t> only, with  the internet connection</a:t>
            </a:r>
          </a:p>
          <a:p>
            <a:pPr>
              <a:lnSpc>
                <a:spcPct val="250000"/>
              </a:lnSpc>
            </a:pPr>
            <a:endParaRPr lang="en-US" sz="2400" dirty="0"/>
          </a:p>
        </p:txBody>
      </p:sp>
      <p:sp>
        <p:nvSpPr>
          <p:cNvPr id="4" name="Rectangle 3"/>
          <p:cNvSpPr/>
          <p:nvPr/>
        </p:nvSpPr>
        <p:spPr>
          <a:xfrm>
            <a:off x="242884" y="6411701"/>
            <a:ext cx="11587166" cy="400110"/>
          </a:xfrm>
          <a:prstGeom prst="rect">
            <a:avLst/>
          </a:prstGeom>
          <a:solidFill>
            <a:schemeClr val="accent6">
              <a:lumMod val="60000"/>
              <a:lumOff val="40000"/>
            </a:schemeClr>
          </a:solidFill>
        </p:spPr>
        <p:txBody>
          <a:bodyPr wrap="square">
            <a:spAutoFit/>
          </a:bodyPr>
          <a:lstStyle/>
          <a:p>
            <a:pPr algn="ctr"/>
            <a:r>
              <a:rPr lang="en-US" sz="2000" b="1" dirty="0" smtClean="0"/>
              <a:t>University Institute of Information Technology,  PMAS-Arid </a:t>
            </a:r>
            <a:r>
              <a:rPr lang="en-US" sz="2000" b="1" dirty="0"/>
              <a:t>Agriculture </a:t>
            </a:r>
            <a:r>
              <a:rPr lang="en-US" sz="2000" b="1" dirty="0" smtClean="0"/>
              <a:t>University- Rawalpindi</a:t>
            </a:r>
            <a:endParaRPr lang="en-US" sz="2000" b="1"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13310" t="11042" r="16169" b="11876"/>
          <a:stretch/>
        </p:blipFill>
        <p:spPr>
          <a:xfrm>
            <a:off x="10972801" y="118210"/>
            <a:ext cx="857250" cy="781902"/>
          </a:xfrm>
          <a:prstGeom prst="rect">
            <a:avLst/>
          </a:prstGeom>
        </p:spPr>
      </p:pic>
    </p:spTree>
    <p:extLst>
      <p:ext uri="{BB962C8B-B14F-4D97-AF65-F5344CB8AC3E}">
        <p14:creationId xmlns:p14="http://schemas.microsoft.com/office/powerpoint/2010/main" val="40019892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885" y="136526"/>
            <a:ext cx="11587166" cy="763588"/>
          </a:xfrm>
          <a:solidFill>
            <a:schemeClr val="accent6">
              <a:lumMod val="60000"/>
              <a:lumOff val="40000"/>
            </a:schemeClr>
          </a:solidFill>
        </p:spPr>
        <p:txBody>
          <a:bodyPr/>
          <a:lstStyle/>
          <a:p>
            <a:r>
              <a:rPr lang="en-US" b="1" dirty="0" smtClean="0">
                <a:latin typeface="Calibri" pitchFamily="34" charset="0"/>
                <a:cs typeface="Calibri" pitchFamily="34" charset="0"/>
              </a:rPr>
              <a:t>Existing System</a:t>
            </a:r>
            <a:endParaRPr lang="en-US" b="1" dirty="0"/>
          </a:p>
        </p:txBody>
      </p:sp>
      <p:sp>
        <p:nvSpPr>
          <p:cNvPr id="3" name="Content Placeholder 2"/>
          <p:cNvSpPr>
            <a:spLocks noGrp="1"/>
          </p:cNvSpPr>
          <p:nvPr>
            <p:ph idx="1"/>
          </p:nvPr>
        </p:nvSpPr>
        <p:spPr>
          <a:xfrm>
            <a:off x="381000" y="900113"/>
            <a:ext cx="11449050" cy="5314949"/>
          </a:xfrm>
        </p:spPr>
        <p:txBody>
          <a:bodyPr>
            <a:noAutofit/>
          </a:bodyPr>
          <a:lstStyle/>
          <a:p>
            <a:pPr algn="just"/>
            <a:r>
              <a:rPr lang="en-US" sz="2400" dirty="0">
                <a:latin typeface="Times New Roman" panose="02020603050405020304" pitchFamily="18" charset="0"/>
                <a:ea typeface="Times New Roman" panose="02020603050405020304" pitchFamily="18" charset="0"/>
              </a:rPr>
              <a:t>There </a:t>
            </a:r>
            <a:r>
              <a:rPr lang="en-US" sz="2400" dirty="0" smtClean="0">
                <a:latin typeface="Times New Roman" panose="02020603050405020304" pitchFamily="18" charset="0"/>
                <a:ea typeface="Times New Roman" panose="02020603050405020304" pitchFamily="18" charset="0"/>
              </a:rPr>
              <a:t>exists </a:t>
            </a:r>
            <a:r>
              <a:rPr lang="en-US" sz="2400" dirty="0">
                <a:latin typeface="Times New Roman" panose="02020603050405020304" pitchFamily="18" charset="0"/>
                <a:ea typeface="Times New Roman" panose="02020603050405020304" pitchFamily="18" charset="0"/>
              </a:rPr>
              <a:t>some existing system related to our project are as follows:</a:t>
            </a:r>
          </a:p>
          <a:p>
            <a:pPr lvl="1" algn="just">
              <a:lnSpc>
                <a:spcPct val="150000"/>
              </a:lnSpc>
              <a:buFont typeface="Wingdings" panose="05000000000000000000" pitchFamily="2" charset="2"/>
              <a:buChar char="ü"/>
            </a:pPr>
            <a:r>
              <a:rPr lang="en-US" dirty="0" smtClean="0">
                <a:latin typeface="Times New Roman" panose="02020603050405020304" pitchFamily="18" charset="0"/>
                <a:ea typeface="Times New Roman" panose="02020603050405020304" pitchFamily="18" charset="0"/>
              </a:rPr>
              <a:t>In </a:t>
            </a:r>
            <a:r>
              <a:rPr lang="en-US" dirty="0">
                <a:latin typeface="Times New Roman" panose="02020603050405020304" pitchFamily="18" charset="0"/>
                <a:ea typeface="Times New Roman" panose="02020603050405020304" pitchFamily="18" charset="0"/>
              </a:rPr>
              <a:t>Pakistan, </a:t>
            </a:r>
            <a:r>
              <a:rPr lang="en-US" b="1" u="sng" dirty="0">
                <a:latin typeface="Times New Roman" panose="02020603050405020304" pitchFamily="18" charset="0"/>
                <a:ea typeface="Times New Roman" panose="02020603050405020304" pitchFamily="18" charset="0"/>
              </a:rPr>
              <a:t>TPL Trakker </a:t>
            </a:r>
            <a:r>
              <a:rPr lang="en-US" dirty="0">
                <a:latin typeface="Times New Roman" panose="02020603050405020304" pitchFamily="18" charset="0"/>
                <a:ea typeface="Times New Roman" panose="02020603050405020304" pitchFamily="18" charset="0"/>
              </a:rPr>
              <a:t>is the largest Vehicle tracking company provides real time vehicle tracking facilities using USB powered vehicle tracking device, satellite GPS and GSM communication. Vehicle information is accessible from smart phone and website. This service is very </a:t>
            </a:r>
            <a:r>
              <a:rPr lang="en-US" dirty="0" smtClean="0">
                <a:latin typeface="Times New Roman" panose="02020603050405020304" pitchFamily="18" charset="0"/>
                <a:ea typeface="Times New Roman" panose="02020603050405020304" pitchFamily="18" charset="0"/>
              </a:rPr>
              <a:t>expensive.</a:t>
            </a:r>
          </a:p>
          <a:p>
            <a:pPr lvl="1" algn="just">
              <a:lnSpc>
                <a:spcPct val="150000"/>
              </a:lnSpc>
              <a:buFont typeface="Wingdings" panose="05000000000000000000" pitchFamily="2" charset="2"/>
              <a:buChar char="ü"/>
            </a:pPr>
            <a:r>
              <a:rPr lang="en-US" dirty="0" smtClean="0">
                <a:latin typeface="Times New Roman" panose="02020603050405020304" pitchFamily="18" charset="0"/>
                <a:ea typeface="Times New Roman" panose="02020603050405020304" pitchFamily="18" charset="0"/>
              </a:rPr>
              <a:t>In </a:t>
            </a:r>
            <a:r>
              <a:rPr lang="en-US" dirty="0">
                <a:latin typeface="Times New Roman" panose="02020603050405020304" pitchFamily="18" charset="0"/>
                <a:ea typeface="Times New Roman" panose="02020603050405020304" pitchFamily="18" charset="0"/>
              </a:rPr>
              <a:t>London, </a:t>
            </a:r>
            <a:r>
              <a:rPr lang="en-US" b="1" u="sng" dirty="0">
                <a:latin typeface="Times New Roman" panose="02020603050405020304" pitchFamily="18" charset="0"/>
                <a:ea typeface="Times New Roman" panose="02020603050405020304" pitchFamily="18" charset="0"/>
              </a:rPr>
              <a:t>TFL </a:t>
            </a:r>
            <a:r>
              <a:rPr lang="en-US" b="1" u="sng" dirty="0" smtClean="0">
                <a:latin typeface="Times New Roman" panose="02020603050405020304" pitchFamily="18" charset="0"/>
                <a:ea typeface="Times New Roman" panose="02020603050405020304" pitchFamily="18" charset="0"/>
              </a:rPr>
              <a:t>Bus </a:t>
            </a:r>
            <a:r>
              <a:rPr lang="en-US" b="1" u="sng" dirty="0">
                <a:latin typeface="Times New Roman" panose="02020603050405020304" pitchFamily="18" charset="0"/>
                <a:ea typeface="Times New Roman" panose="02020603050405020304" pitchFamily="18" charset="0"/>
              </a:rPr>
              <a:t>S</a:t>
            </a:r>
            <a:r>
              <a:rPr lang="en-US" b="1" u="sng" dirty="0" smtClean="0">
                <a:latin typeface="Times New Roman" panose="02020603050405020304" pitchFamily="18" charset="0"/>
                <a:ea typeface="Times New Roman" panose="02020603050405020304" pitchFamily="18" charset="0"/>
              </a:rPr>
              <a:t>ervice </a:t>
            </a:r>
            <a:r>
              <a:rPr lang="en-US" dirty="0">
                <a:latin typeface="Times New Roman" panose="02020603050405020304" pitchFamily="18" charset="0"/>
                <a:ea typeface="Times New Roman" panose="02020603050405020304" pitchFamily="18" charset="0"/>
              </a:rPr>
              <a:t>provides real time tracking of buses using bus stop codes, route number, area or street name, postcode.  They provide their service through smart phones app, messaging from phones, or website</a:t>
            </a:r>
          </a:p>
        </p:txBody>
      </p:sp>
      <p:sp>
        <p:nvSpPr>
          <p:cNvPr id="4" name="Rectangle 3"/>
          <p:cNvSpPr/>
          <p:nvPr/>
        </p:nvSpPr>
        <p:spPr>
          <a:xfrm>
            <a:off x="242884" y="6411701"/>
            <a:ext cx="11587166" cy="400110"/>
          </a:xfrm>
          <a:prstGeom prst="rect">
            <a:avLst/>
          </a:prstGeom>
          <a:solidFill>
            <a:schemeClr val="accent6">
              <a:lumMod val="60000"/>
              <a:lumOff val="40000"/>
            </a:schemeClr>
          </a:solidFill>
        </p:spPr>
        <p:txBody>
          <a:bodyPr wrap="square">
            <a:spAutoFit/>
          </a:bodyPr>
          <a:lstStyle/>
          <a:p>
            <a:pPr algn="ctr"/>
            <a:r>
              <a:rPr lang="en-US" sz="2000" b="1" dirty="0" smtClean="0"/>
              <a:t>University Institute of Information Technology,  PMAS-Arid </a:t>
            </a:r>
            <a:r>
              <a:rPr lang="en-US" sz="2000" b="1" dirty="0"/>
              <a:t>Agriculture </a:t>
            </a:r>
            <a:r>
              <a:rPr lang="en-US" sz="2000" b="1" dirty="0" smtClean="0"/>
              <a:t>University- Rawalpindi</a:t>
            </a:r>
            <a:endParaRPr lang="en-US" sz="2000" b="1"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13310" t="11042" r="16169" b="11876"/>
          <a:stretch/>
        </p:blipFill>
        <p:spPr>
          <a:xfrm>
            <a:off x="10972801" y="118210"/>
            <a:ext cx="857250" cy="781902"/>
          </a:xfrm>
          <a:prstGeom prst="rect">
            <a:avLst/>
          </a:prstGeom>
        </p:spPr>
      </p:pic>
    </p:spTree>
    <p:extLst>
      <p:ext uri="{BB962C8B-B14F-4D97-AF65-F5344CB8AC3E}">
        <p14:creationId xmlns:p14="http://schemas.microsoft.com/office/powerpoint/2010/main" val="41707503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885" y="136526"/>
            <a:ext cx="11587166" cy="763588"/>
          </a:xfrm>
          <a:solidFill>
            <a:schemeClr val="accent6">
              <a:lumMod val="60000"/>
              <a:lumOff val="40000"/>
            </a:schemeClr>
          </a:solidFill>
        </p:spPr>
        <p:txBody>
          <a:bodyPr/>
          <a:lstStyle/>
          <a:p>
            <a:r>
              <a:rPr lang="en-US" b="1" dirty="0" smtClean="0">
                <a:latin typeface="Calibri" pitchFamily="34" charset="0"/>
                <a:cs typeface="Calibri" pitchFamily="34" charset="0"/>
              </a:rPr>
              <a:t>Problem Statement</a:t>
            </a:r>
            <a:endParaRPr lang="en-US" b="1" dirty="0"/>
          </a:p>
        </p:txBody>
      </p:sp>
      <p:sp>
        <p:nvSpPr>
          <p:cNvPr id="3" name="Content Placeholder 2"/>
          <p:cNvSpPr>
            <a:spLocks noGrp="1"/>
          </p:cNvSpPr>
          <p:nvPr>
            <p:ph idx="1"/>
          </p:nvPr>
        </p:nvSpPr>
        <p:spPr>
          <a:xfrm>
            <a:off x="381000" y="900113"/>
            <a:ext cx="11449050" cy="5314949"/>
          </a:xfrm>
        </p:spPr>
        <p:txBody>
          <a:bodyPr>
            <a:noAutofit/>
          </a:bodyPr>
          <a:lstStyle/>
          <a:p>
            <a:pPr algn="just">
              <a:lnSpc>
                <a:spcPct val="150000"/>
              </a:lnSpc>
            </a:pPr>
            <a:r>
              <a:rPr lang="en-US" sz="2400" dirty="0" smtClean="0">
                <a:effectLst/>
                <a:latin typeface="Times New Roman" panose="02020603050405020304" pitchFamily="18" charset="0"/>
              </a:rPr>
              <a:t>There exists different tracking system, however  these are very expensive and no can afford them. </a:t>
            </a:r>
            <a:r>
              <a:rPr lang="en-US" sz="2400" dirty="0" smtClean="0">
                <a:latin typeface="Times New Roman" panose="02020603050405020304" pitchFamily="18" charset="0"/>
              </a:rPr>
              <a:t>Further</a:t>
            </a:r>
            <a:r>
              <a:rPr lang="en-US" sz="2400" dirty="0" smtClean="0">
                <a:effectLst/>
                <a:latin typeface="Times New Roman" panose="02020603050405020304" pitchFamily="18" charset="0"/>
              </a:rPr>
              <a:t>, these system are not for public use, only available for personnel use</a:t>
            </a:r>
            <a:endParaRPr lang="en-US" sz="2400" dirty="0" smtClean="0"/>
          </a:p>
          <a:p>
            <a:pPr algn="just">
              <a:lnSpc>
                <a:spcPct val="150000"/>
              </a:lnSpc>
            </a:pPr>
            <a:r>
              <a:rPr lang="en-US" sz="2400" dirty="0" smtClean="0">
                <a:effectLst/>
                <a:latin typeface="Times New Roman" panose="02020603050405020304" pitchFamily="18" charset="0"/>
                <a:ea typeface="Times New Roman" panose="02020603050405020304" pitchFamily="18" charset="0"/>
              </a:rPr>
              <a:t>Furthermore, there were lot of issues while tracking the vehicles,</a:t>
            </a:r>
          </a:p>
          <a:p>
            <a:pPr lvl="2" algn="just">
              <a:lnSpc>
                <a:spcPct val="150000"/>
              </a:lnSpc>
              <a:buFont typeface="Wingdings" panose="05000000000000000000" pitchFamily="2" charset="2"/>
              <a:buChar char="ü"/>
            </a:pPr>
            <a:r>
              <a:rPr lang="en-US" sz="2400" dirty="0" smtClean="0">
                <a:latin typeface="Times New Roman" panose="02020603050405020304" pitchFamily="18" charset="0"/>
                <a:ea typeface="Times New Roman" panose="02020603050405020304" pitchFamily="18" charset="0"/>
              </a:rPr>
              <a:t>Does</a:t>
            </a:r>
            <a:r>
              <a:rPr lang="en-US" sz="2400" dirty="0" smtClean="0">
                <a:effectLst/>
                <a:latin typeface="Times New Roman" panose="02020603050405020304" pitchFamily="18" charset="0"/>
                <a:ea typeface="Times New Roman" panose="02020603050405020304" pitchFamily="18" charset="0"/>
              </a:rPr>
              <a:t> not show the real time location of vehicle on map </a:t>
            </a:r>
          </a:p>
          <a:p>
            <a:pPr lvl="2" algn="just">
              <a:lnSpc>
                <a:spcPct val="150000"/>
              </a:lnSpc>
              <a:buFont typeface="Wingdings" panose="05000000000000000000" pitchFamily="2" charset="2"/>
              <a:buChar char="ü"/>
            </a:pPr>
            <a:r>
              <a:rPr lang="en-US" sz="2400" dirty="0" smtClean="0">
                <a:effectLst/>
                <a:latin typeface="Times New Roman" panose="02020603050405020304" pitchFamily="18" charset="0"/>
                <a:ea typeface="Times New Roman" panose="02020603050405020304" pitchFamily="18" charset="0"/>
              </a:rPr>
              <a:t>There is no time information, how much time the user has to wait for the vehicles to arrive</a:t>
            </a:r>
          </a:p>
          <a:p>
            <a:pPr lvl="2" algn="just">
              <a:lnSpc>
                <a:spcPct val="150000"/>
              </a:lnSpc>
              <a:buFont typeface="Wingdings" panose="05000000000000000000" pitchFamily="2" charset="2"/>
              <a:buChar char="ü"/>
            </a:pPr>
            <a:r>
              <a:rPr lang="en-US" sz="2400" dirty="0">
                <a:latin typeface="Times New Roman" panose="02020603050405020304" pitchFamily="18" charset="0"/>
                <a:ea typeface="Times New Roman" panose="02020603050405020304" pitchFamily="18" charset="0"/>
              </a:rPr>
              <a:t>N</a:t>
            </a:r>
            <a:r>
              <a:rPr lang="en-US" sz="2400" dirty="0" smtClean="0">
                <a:effectLst/>
                <a:latin typeface="Times New Roman" panose="02020603050405020304" pitchFamily="18" charset="0"/>
                <a:ea typeface="Times New Roman" panose="02020603050405020304" pitchFamily="18" charset="0"/>
              </a:rPr>
              <a:t>o notification about the vehicles that those route are open for vehicles or not</a:t>
            </a:r>
          </a:p>
        </p:txBody>
      </p:sp>
      <p:sp>
        <p:nvSpPr>
          <p:cNvPr id="4" name="Rectangle 3"/>
          <p:cNvSpPr/>
          <p:nvPr/>
        </p:nvSpPr>
        <p:spPr>
          <a:xfrm>
            <a:off x="242884" y="6411701"/>
            <a:ext cx="11587166" cy="400110"/>
          </a:xfrm>
          <a:prstGeom prst="rect">
            <a:avLst/>
          </a:prstGeom>
          <a:solidFill>
            <a:schemeClr val="accent6">
              <a:lumMod val="60000"/>
              <a:lumOff val="40000"/>
            </a:schemeClr>
          </a:solidFill>
        </p:spPr>
        <p:txBody>
          <a:bodyPr wrap="square">
            <a:spAutoFit/>
          </a:bodyPr>
          <a:lstStyle/>
          <a:p>
            <a:pPr algn="ctr"/>
            <a:r>
              <a:rPr lang="en-US" sz="2000" b="1" dirty="0" smtClean="0"/>
              <a:t>University Institute of Information Technology,  PMAS-Arid </a:t>
            </a:r>
            <a:r>
              <a:rPr lang="en-US" sz="2000" b="1" dirty="0"/>
              <a:t>Agriculture </a:t>
            </a:r>
            <a:r>
              <a:rPr lang="en-US" sz="2000" b="1" dirty="0" smtClean="0"/>
              <a:t>University- Rawalpindi</a:t>
            </a:r>
            <a:endParaRPr lang="en-US" sz="2000" b="1"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13310" t="11042" r="16169" b="11876"/>
          <a:stretch/>
        </p:blipFill>
        <p:spPr>
          <a:xfrm>
            <a:off x="10972801" y="118210"/>
            <a:ext cx="857250" cy="781902"/>
          </a:xfrm>
          <a:prstGeom prst="rect">
            <a:avLst/>
          </a:prstGeom>
        </p:spPr>
      </p:pic>
    </p:spTree>
    <p:extLst>
      <p:ext uri="{BB962C8B-B14F-4D97-AF65-F5344CB8AC3E}">
        <p14:creationId xmlns:p14="http://schemas.microsoft.com/office/powerpoint/2010/main" val="33283148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885" y="136526"/>
            <a:ext cx="11587166" cy="763588"/>
          </a:xfrm>
          <a:solidFill>
            <a:schemeClr val="accent6">
              <a:lumMod val="60000"/>
              <a:lumOff val="40000"/>
            </a:schemeClr>
          </a:solidFill>
        </p:spPr>
        <p:txBody>
          <a:bodyPr/>
          <a:lstStyle/>
          <a:p>
            <a:r>
              <a:rPr lang="en-US" b="1" dirty="0" smtClean="0">
                <a:latin typeface="Calibri" pitchFamily="34" charset="0"/>
                <a:cs typeface="Calibri" pitchFamily="34" charset="0"/>
              </a:rPr>
              <a:t>Proposed Solution</a:t>
            </a:r>
            <a:endParaRPr lang="en-US" b="1" dirty="0"/>
          </a:p>
        </p:txBody>
      </p:sp>
      <p:sp>
        <p:nvSpPr>
          <p:cNvPr id="3" name="Content Placeholder 2"/>
          <p:cNvSpPr>
            <a:spLocks noGrp="1"/>
          </p:cNvSpPr>
          <p:nvPr>
            <p:ph idx="1"/>
          </p:nvPr>
        </p:nvSpPr>
        <p:spPr>
          <a:xfrm>
            <a:off x="381000" y="900113"/>
            <a:ext cx="11449050" cy="5314949"/>
          </a:xfrm>
        </p:spPr>
        <p:txBody>
          <a:bodyPr>
            <a:noAutofit/>
          </a:bodyPr>
          <a:lstStyle/>
          <a:p>
            <a:pPr algn="just">
              <a:lnSpc>
                <a:spcPct val="150000"/>
              </a:lnSpc>
            </a:pPr>
            <a:r>
              <a:rPr lang="en-US" sz="2400" dirty="0" smtClean="0">
                <a:latin typeface="Times New Roman" panose="02020603050405020304" pitchFamily="18" charset="0"/>
                <a:ea typeface="Times New Roman" panose="02020603050405020304" pitchFamily="18" charset="0"/>
              </a:rPr>
              <a:t>Facilitate </a:t>
            </a:r>
            <a:r>
              <a:rPr lang="en-US" sz="2400" dirty="0">
                <a:latin typeface="Times New Roman" panose="02020603050405020304" pitchFamily="18" charset="0"/>
                <a:ea typeface="Times New Roman" panose="02020603050405020304" pitchFamily="18" charset="0"/>
              </a:rPr>
              <a:t>the public to track the </a:t>
            </a:r>
            <a:r>
              <a:rPr lang="en-US" sz="2400" dirty="0" smtClean="0">
                <a:latin typeface="Times New Roman" panose="02020603050405020304" pitchFamily="18" charset="0"/>
                <a:ea typeface="Times New Roman" panose="02020603050405020304" pitchFamily="18" charset="0"/>
              </a:rPr>
              <a:t>public vehicles </a:t>
            </a:r>
            <a:r>
              <a:rPr lang="en-US" sz="2400" dirty="0">
                <a:latin typeface="Times New Roman" panose="02020603050405020304" pitchFamily="18" charset="0"/>
                <a:ea typeface="Times New Roman" panose="02020603050405020304" pitchFamily="18" charset="0"/>
              </a:rPr>
              <a:t>with real-time location and with </a:t>
            </a:r>
            <a:r>
              <a:rPr lang="en-US" sz="2400" dirty="0" smtClean="0">
                <a:latin typeface="Times New Roman" panose="02020603050405020304" pitchFamily="18" charset="0"/>
                <a:ea typeface="Times New Roman" panose="02020603050405020304" pitchFamily="18" charset="0"/>
              </a:rPr>
              <a:t>the exact  arriving </a:t>
            </a:r>
            <a:r>
              <a:rPr lang="en-US" sz="2400" dirty="0">
                <a:latin typeface="Times New Roman" panose="02020603050405020304" pitchFamily="18" charset="0"/>
                <a:ea typeface="Times New Roman" panose="02020603050405020304" pitchFamily="18" charset="0"/>
              </a:rPr>
              <a:t>time. </a:t>
            </a:r>
            <a:endParaRPr lang="en-US" sz="2400" dirty="0" smtClean="0">
              <a:latin typeface="Times New Roman" panose="02020603050405020304" pitchFamily="18" charset="0"/>
              <a:ea typeface="Times New Roman" panose="02020603050405020304" pitchFamily="18" charset="0"/>
            </a:endParaRPr>
          </a:p>
          <a:p>
            <a:pPr algn="just">
              <a:lnSpc>
                <a:spcPct val="150000"/>
              </a:lnSpc>
            </a:pPr>
            <a:r>
              <a:rPr lang="en-US" sz="2400" dirty="0" smtClean="0">
                <a:latin typeface="Times New Roman" panose="02020603050405020304" pitchFamily="18" charset="0"/>
                <a:ea typeface="Times New Roman" panose="02020603050405020304" pitchFamily="18" charset="0"/>
              </a:rPr>
              <a:t>Show the status of the vehicle to user </a:t>
            </a:r>
            <a:r>
              <a:rPr lang="en-US" sz="2400" dirty="0">
                <a:latin typeface="Times New Roman" panose="02020603050405020304" pitchFamily="18" charset="0"/>
                <a:ea typeface="Times New Roman" panose="02020603050405020304" pitchFamily="18" charset="0"/>
              </a:rPr>
              <a:t>to know </a:t>
            </a:r>
            <a:r>
              <a:rPr lang="en-US" sz="2400" dirty="0" smtClean="0">
                <a:latin typeface="Times New Roman" panose="02020603050405020304" pitchFamily="18" charset="0"/>
                <a:ea typeface="Times New Roman" panose="02020603050405020304" pitchFamily="18" charset="0"/>
              </a:rPr>
              <a:t>whether </a:t>
            </a:r>
            <a:r>
              <a:rPr lang="en-US" sz="2400" dirty="0">
                <a:latin typeface="Times New Roman" panose="02020603050405020304" pitchFamily="18" charset="0"/>
                <a:ea typeface="Times New Roman" panose="02020603050405020304" pitchFamily="18" charset="0"/>
              </a:rPr>
              <a:t>the vehicle gone or late in arrival. </a:t>
            </a:r>
            <a:endParaRPr lang="en-US" sz="2400" dirty="0" smtClean="0">
              <a:latin typeface="Times New Roman" panose="02020603050405020304" pitchFamily="18" charset="0"/>
              <a:ea typeface="Times New Roman" panose="02020603050405020304" pitchFamily="18" charset="0"/>
            </a:endParaRPr>
          </a:p>
          <a:p>
            <a:pPr algn="just">
              <a:lnSpc>
                <a:spcPct val="150000"/>
              </a:lnSpc>
            </a:pPr>
            <a:r>
              <a:rPr lang="en-US" sz="2400" dirty="0" smtClean="0">
                <a:latin typeface="Times New Roman" panose="02020603050405020304" pitchFamily="18" charset="0"/>
                <a:ea typeface="Times New Roman" panose="02020603050405020304" pitchFamily="18" charset="0"/>
              </a:rPr>
              <a:t>Also, offers an </a:t>
            </a:r>
            <a:r>
              <a:rPr lang="en-US" sz="2400" dirty="0">
                <a:latin typeface="Times New Roman" panose="02020603050405020304" pitchFamily="18" charset="0"/>
                <a:ea typeface="Times New Roman" panose="02020603050405020304" pitchFamily="18" charset="0"/>
              </a:rPr>
              <a:t>emergency </a:t>
            </a:r>
            <a:r>
              <a:rPr lang="en-US" sz="2400" dirty="0" smtClean="0">
                <a:latin typeface="Times New Roman" panose="02020603050405020304" pitchFamily="18" charset="0"/>
                <a:ea typeface="Times New Roman" panose="02020603050405020304" pitchFamily="18" charset="0"/>
              </a:rPr>
              <a:t>contact number option </a:t>
            </a:r>
            <a:r>
              <a:rPr lang="en-US" sz="2400" dirty="0">
                <a:latin typeface="Times New Roman" panose="02020603050405020304" pitchFamily="18" charset="0"/>
                <a:ea typeface="Times New Roman" panose="02020603050405020304" pitchFamily="18" charset="0"/>
              </a:rPr>
              <a:t>for the </a:t>
            </a:r>
            <a:r>
              <a:rPr lang="en-US" sz="2400" dirty="0" smtClean="0">
                <a:latin typeface="Times New Roman" panose="02020603050405020304" pitchFamily="18" charset="0"/>
                <a:ea typeface="Times New Roman" panose="02020603050405020304" pitchFamily="18" charset="0"/>
              </a:rPr>
              <a:t>passengers during registration </a:t>
            </a:r>
            <a:r>
              <a:rPr lang="en-US" sz="2400" dirty="0">
                <a:latin typeface="Times New Roman" panose="02020603050405020304" pitchFamily="18" charset="0"/>
                <a:ea typeface="Times New Roman" panose="02020603050405020304" pitchFamily="18" charset="0"/>
              </a:rPr>
              <a:t>and send an </a:t>
            </a:r>
            <a:r>
              <a:rPr lang="en-US" sz="2400" dirty="0" smtClean="0">
                <a:latin typeface="Times New Roman" panose="02020603050405020304" pitchFamily="18" charset="0"/>
                <a:ea typeface="Times New Roman" panose="02020603050405020304" pitchFamily="18" charset="0"/>
              </a:rPr>
              <a:t>alerts with </a:t>
            </a:r>
            <a:r>
              <a:rPr lang="en-US" sz="2400" dirty="0">
                <a:latin typeface="Times New Roman" panose="02020603050405020304" pitchFamily="18" charset="0"/>
                <a:ea typeface="Times New Roman" panose="02020603050405020304" pitchFamily="18" charset="0"/>
              </a:rPr>
              <a:t>his/her current location if any incident occurred, the emergency alert sends to the relative phone number. </a:t>
            </a:r>
            <a:endParaRPr lang="en-US" sz="2400" dirty="0" smtClean="0">
              <a:latin typeface="Times New Roman" panose="02020603050405020304" pitchFamily="18" charset="0"/>
              <a:ea typeface="Times New Roman" panose="02020603050405020304" pitchFamily="18" charset="0"/>
            </a:endParaRPr>
          </a:p>
          <a:p>
            <a:pPr algn="just">
              <a:lnSpc>
                <a:spcPct val="150000"/>
              </a:lnSpc>
            </a:pPr>
            <a:r>
              <a:rPr lang="en-US" sz="2400" dirty="0" smtClean="0">
                <a:latin typeface="Times New Roman" panose="02020603050405020304" pitchFamily="18" charset="0"/>
                <a:ea typeface="Times New Roman" panose="02020603050405020304" pitchFamily="18" charset="0"/>
              </a:rPr>
              <a:t>Finally, there will be an </a:t>
            </a:r>
            <a:r>
              <a:rPr lang="en-US" sz="2400" dirty="0">
                <a:latin typeface="Times New Roman" panose="02020603050405020304" pitchFamily="18" charset="0"/>
                <a:ea typeface="Times New Roman" panose="02020603050405020304" pitchFamily="18" charset="0"/>
              </a:rPr>
              <a:t>option </a:t>
            </a:r>
            <a:r>
              <a:rPr lang="en-US" sz="2400" dirty="0" smtClean="0">
                <a:latin typeface="Times New Roman" panose="02020603050405020304" pitchFamily="18" charset="0"/>
                <a:ea typeface="Times New Roman" panose="02020603050405020304" pitchFamily="18" charset="0"/>
              </a:rPr>
              <a:t>that driver </a:t>
            </a:r>
            <a:r>
              <a:rPr lang="en-US" sz="2400" dirty="0">
                <a:latin typeface="Times New Roman" panose="02020603050405020304" pitchFamily="18" charset="0"/>
                <a:ea typeface="Times New Roman" panose="02020603050405020304" pitchFamily="18" charset="0"/>
              </a:rPr>
              <a:t>can click on start button to share the updated location, that can be traceable for the </a:t>
            </a:r>
            <a:r>
              <a:rPr lang="en-US" sz="2400" dirty="0" smtClean="0">
                <a:latin typeface="Times New Roman" panose="02020603050405020304" pitchFamily="18" charset="0"/>
                <a:ea typeface="Times New Roman" panose="02020603050405020304" pitchFamily="18" charset="0"/>
              </a:rPr>
              <a:t>passenger</a:t>
            </a:r>
            <a:r>
              <a:rPr lang="en-US" sz="2400" dirty="0">
                <a:latin typeface="Times New Roman" panose="02020603050405020304" pitchFamily="18" charset="0"/>
                <a:ea typeface="Times New Roman" panose="02020603050405020304" pitchFamily="18" charset="0"/>
              </a:rPr>
              <a:t>.</a:t>
            </a:r>
          </a:p>
        </p:txBody>
      </p:sp>
      <p:sp>
        <p:nvSpPr>
          <p:cNvPr id="4" name="Rectangle 3"/>
          <p:cNvSpPr/>
          <p:nvPr/>
        </p:nvSpPr>
        <p:spPr>
          <a:xfrm>
            <a:off x="242884" y="6411701"/>
            <a:ext cx="11587166" cy="400110"/>
          </a:xfrm>
          <a:prstGeom prst="rect">
            <a:avLst/>
          </a:prstGeom>
          <a:solidFill>
            <a:schemeClr val="accent6">
              <a:lumMod val="60000"/>
              <a:lumOff val="40000"/>
            </a:schemeClr>
          </a:solidFill>
        </p:spPr>
        <p:txBody>
          <a:bodyPr wrap="square">
            <a:spAutoFit/>
          </a:bodyPr>
          <a:lstStyle/>
          <a:p>
            <a:pPr algn="ctr"/>
            <a:r>
              <a:rPr lang="en-US" sz="2000" b="1" dirty="0" smtClean="0"/>
              <a:t>University Institute of Information Technology,  PMAS-Arid </a:t>
            </a:r>
            <a:r>
              <a:rPr lang="en-US" sz="2000" b="1" dirty="0"/>
              <a:t>Agriculture </a:t>
            </a:r>
            <a:r>
              <a:rPr lang="en-US" sz="2000" b="1" dirty="0" smtClean="0"/>
              <a:t>University- Rawalpindi</a:t>
            </a:r>
            <a:endParaRPr lang="en-US" sz="2000" b="1"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13310" t="11042" r="16169" b="11876"/>
          <a:stretch/>
        </p:blipFill>
        <p:spPr>
          <a:xfrm>
            <a:off x="10972801" y="118210"/>
            <a:ext cx="857250" cy="781902"/>
          </a:xfrm>
          <a:prstGeom prst="rect">
            <a:avLst/>
          </a:prstGeom>
        </p:spPr>
      </p:pic>
    </p:spTree>
    <p:extLst>
      <p:ext uri="{BB962C8B-B14F-4D97-AF65-F5344CB8AC3E}">
        <p14:creationId xmlns:p14="http://schemas.microsoft.com/office/powerpoint/2010/main" val="21327401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885" y="136526"/>
            <a:ext cx="11587166" cy="763588"/>
          </a:xfrm>
          <a:solidFill>
            <a:schemeClr val="accent6">
              <a:lumMod val="60000"/>
              <a:lumOff val="40000"/>
            </a:schemeClr>
          </a:solidFill>
        </p:spPr>
        <p:txBody>
          <a:bodyPr/>
          <a:lstStyle/>
          <a:p>
            <a:r>
              <a:rPr lang="en-US" b="1" dirty="0" smtClean="0">
                <a:latin typeface="Calibri" pitchFamily="34" charset="0"/>
                <a:cs typeface="Calibri" pitchFamily="34" charset="0"/>
              </a:rPr>
              <a:t>Project Scope</a:t>
            </a:r>
            <a:endParaRPr lang="en-US" b="1" dirty="0"/>
          </a:p>
        </p:txBody>
      </p:sp>
      <p:sp>
        <p:nvSpPr>
          <p:cNvPr id="3" name="Content Placeholder 2"/>
          <p:cNvSpPr>
            <a:spLocks noGrp="1"/>
          </p:cNvSpPr>
          <p:nvPr>
            <p:ph idx="1"/>
          </p:nvPr>
        </p:nvSpPr>
        <p:spPr>
          <a:xfrm>
            <a:off x="381000" y="900113"/>
            <a:ext cx="11449050" cy="5314949"/>
          </a:xfrm>
        </p:spPr>
        <p:txBody>
          <a:bodyPr>
            <a:noAutofit/>
          </a:bodyPr>
          <a:lstStyle/>
          <a:p>
            <a:pPr algn="just">
              <a:lnSpc>
                <a:spcPct val="150000"/>
              </a:lnSpc>
            </a:pPr>
            <a:r>
              <a:rPr lang="en-US" sz="2400" dirty="0" smtClean="0">
                <a:latin typeface="Times New Roman" panose="02020603050405020304" pitchFamily="18" charset="0"/>
                <a:ea typeface="Times New Roman" panose="02020603050405020304" pitchFamily="18" charset="0"/>
              </a:rPr>
              <a:t>Scope of the Project is three-fold</a:t>
            </a:r>
          </a:p>
          <a:p>
            <a:pPr marL="914400" lvl="1" indent="-457200" algn="just">
              <a:lnSpc>
                <a:spcPct val="150000"/>
              </a:lnSpc>
              <a:buAutoNum type="arabicPeriod"/>
            </a:pPr>
            <a:r>
              <a:rPr lang="en-US" dirty="0" smtClean="0">
                <a:latin typeface="Times New Roman" panose="02020603050405020304" pitchFamily="18" charset="0"/>
                <a:ea typeface="Times New Roman" panose="02020603050405020304" pitchFamily="18" charset="0"/>
              </a:rPr>
              <a:t>Web-based with android App to track the public use vehicles</a:t>
            </a:r>
          </a:p>
          <a:p>
            <a:pPr marL="914400" lvl="1" indent="-457200" algn="just">
              <a:lnSpc>
                <a:spcPct val="150000"/>
              </a:lnSpc>
              <a:buAutoNum type="arabicPeriod"/>
            </a:pPr>
            <a:r>
              <a:rPr lang="en-US" dirty="0" smtClean="0">
                <a:latin typeface="Times New Roman" panose="02020603050405020304" pitchFamily="18" charset="0"/>
                <a:ea typeface="Times New Roman" panose="02020603050405020304" pitchFamily="18" charset="0"/>
              </a:rPr>
              <a:t>Alerts generation, in case any incident occurred to the vehicle with the exact location of the incident</a:t>
            </a:r>
          </a:p>
          <a:p>
            <a:pPr marL="914400" lvl="1" indent="-457200" algn="just">
              <a:lnSpc>
                <a:spcPct val="150000"/>
              </a:lnSpc>
              <a:buAutoNum type="arabicPeriod"/>
            </a:pPr>
            <a:r>
              <a:rPr lang="en-US" dirty="0" smtClean="0">
                <a:latin typeface="Times New Roman" panose="02020603050405020304" pitchFamily="18" charset="0"/>
                <a:ea typeface="Times New Roman" panose="02020603050405020304" pitchFamily="18" charset="0"/>
              </a:rPr>
              <a:t>Can be implemented by any kind of public vehicle users</a:t>
            </a:r>
            <a:endParaRPr lang="en-US" dirty="0">
              <a:latin typeface="Times New Roman" panose="02020603050405020304" pitchFamily="18" charset="0"/>
              <a:ea typeface="Times New Roman" panose="02020603050405020304" pitchFamily="18" charset="0"/>
            </a:endParaRPr>
          </a:p>
        </p:txBody>
      </p:sp>
      <p:sp>
        <p:nvSpPr>
          <p:cNvPr id="4" name="Rectangle 3"/>
          <p:cNvSpPr/>
          <p:nvPr/>
        </p:nvSpPr>
        <p:spPr>
          <a:xfrm>
            <a:off x="242884" y="6411701"/>
            <a:ext cx="11587166" cy="400110"/>
          </a:xfrm>
          <a:prstGeom prst="rect">
            <a:avLst/>
          </a:prstGeom>
          <a:solidFill>
            <a:schemeClr val="accent6">
              <a:lumMod val="60000"/>
              <a:lumOff val="40000"/>
            </a:schemeClr>
          </a:solidFill>
        </p:spPr>
        <p:txBody>
          <a:bodyPr wrap="square">
            <a:spAutoFit/>
          </a:bodyPr>
          <a:lstStyle/>
          <a:p>
            <a:pPr algn="ctr"/>
            <a:r>
              <a:rPr lang="en-US" sz="2000" b="1" dirty="0" smtClean="0"/>
              <a:t>University Institute of Information Technology,  PMAS-Arid </a:t>
            </a:r>
            <a:r>
              <a:rPr lang="en-US" sz="2000" b="1" dirty="0"/>
              <a:t>Agriculture </a:t>
            </a:r>
            <a:r>
              <a:rPr lang="en-US" sz="2000" b="1" dirty="0" smtClean="0"/>
              <a:t>University- Rawalpindi</a:t>
            </a:r>
            <a:endParaRPr lang="en-US" sz="2000" b="1"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13310" t="11042" r="16169" b="11876"/>
          <a:stretch/>
        </p:blipFill>
        <p:spPr>
          <a:xfrm>
            <a:off x="10972801" y="118210"/>
            <a:ext cx="857250" cy="781902"/>
          </a:xfrm>
          <a:prstGeom prst="rect">
            <a:avLst/>
          </a:prstGeom>
        </p:spPr>
      </p:pic>
    </p:spTree>
    <p:extLst>
      <p:ext uri="{BB962C8B-B14F-4D97-AF65-F5344CB8AC3E}">
        <p14:creationId xmlns:p14="http://schemas.microsoft.com/office/powerpoint/2010/main" val="279750428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TotalTime>
  <Words>1046</Words>
  <Application>Microsoft Office PowerPoint</Application>
  <PresentationFormat>Widescreen</PresentationFormat>
  <Paragraphs>122</Paragraphs>
  <Slides>20</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8" baseType="lpstr">
      <vt:lpstr>Arial</vt:lpstr>
      <vt:lpstr>Calibri</vt:lpstr>
      <vt:lpstr>Calibri Light</vt:lpstr>
      <vt:lpstr>Times New Roman</vt:lpstr>
      <vt:lpstr>Wingdings</vt:lpstr>
      <vt:lpstr>Wingdings 3</vt:lpstr>
      <vt:lpstr>Office Theme</vt:lpstr>
      <vt:lpstr>Visio.Drawing.15</vt:lpstr>
      <vt:lpstr>Important Instructions </vt:lpstr>
      <vt:lpstr>PowerPoint Presentation</vt:lpstr>
      <vt:lpstr>An IoT Based Approach for Very Low Cost Real Time Vehicle Tracking System  </vt:lpstr>
      <vt:lpstr>Contents</vt:lpstr>
      <vt:lpstr>Introduction</vt:lpstr>
      <vt:lpstr>Existing System</vt:lpstr>
      <vt:lpstr>Problem Statement</vt:lpstr>
      <vt:lpstr>Proposed Solution</vt:lpstr>
      <vt:lpstr>Project Scope</vt:lpstr>
      <vt:lpstr>Project Objectives</vt:lpstr>
      <vt:lpstr>Diagrams -Use Case Diagram</vt:lpstr>
      <vt:lpstr>Diagrams –Class Diagram</vt:lpstr>
      <vt:lpstr>Diagrams –Sequence Diagram</vt:lpstr>
      <vt:lpstr>Diagrams –</vt:lpstr>
      <vt:lpstr>Tasks Distribution</vt:lpstr>
      <vt:lpstr>Tools &amp; Technologies</vt:lpstr>
      <vt:lpstr>Screen Shots</vt:lpstr>
      <vt:lpstr>Screen Shots</vt:lpstr>
      <vt:lpstr>Future Project Schedule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saif</dc:creator>
  <cp:lastModifiedBy>saif</cp:lastModifiedBy>
  <cp:revision>48</cp:revision>
  <dcterms:created xsi:type="dcterms:W3CDTF">2022-01-10T02:16:13Z</dcterms:created>
  <dcterms:modified xsi:type="dcterms:W3CDTF">2022-01-10T05:46:58Z</dcterms:modified>
</cp:coreProperties>
</file>